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7" r:id="rId6"/>
    <p:sldId id="268" r:id="rId7"/>
    <p:sldId id="271" r:id="rId8"/>
    <p:sldId id="272" r:id="rId9"/>
    <p:sldId id="273" r:id="rId10"/>
    <p:sldId id="269" r:id="rId11"/>
    <p:sldId id="270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571" autoAdjust="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D708C-6CF2-4CC2-A136-5078D9993B6B}" type="doc">
      <dgm:prSet loTypeId="urn:microsoft.com/office/officeart/2005/8/layout/vList3" loCatId="list" qsTypeId="urn:microsoft.com/office/officeart/2005/8/quickstyle/3d3" qsCatId="3D" csTypeId="urn:microsoft.com/office/officeart/2005/8/colors/accent0_1" csCatId="mainScheme" phldr="1"/>
      <dgm:spPr/>
    </dgm:pt>
    <dgm:pt modelId="{8E95AA01-749B-4B21-A1C8-9AA631F3E818}">
      <dgm:prSet phldrT="[Texto]"/>
      <dgm:spPr/>
      <dgm:t>
        <a:bodyPr/>
        <a:lstStyle/>
        <a:p>
          <a:pPr algn="just"/>
          <a:r>
            <a:rPr lang="es-PE" b="1" u="sng" dirty="0" smtClean="0"/>
            <a:t>PRESENCIAL</a:t>
          </a:r>
          <a:r>
            <a:rPr lang="es-PE" b="1" dirty="0" smtClean="0"/>
            <a:t>: Intendencia u Oficina Zonal que corresponda al domicilio fiscal del contribuyente.</a:t>
          </a:r>
        </a:p>
        <a:p>
          <a:pPr algn="just"/>
          <a:r>
            <a:rPr lang="es-PE" b="1" dirty="0" smtClean="0"/>
            <a:t>En los Centros de Servicio al Contribuyente que corresponda al domicilio fiscal del contribuyente.</a:t>
          </a:r>
          <a:endParaRPr lang="es-PE" b="1" dirty="0"/>
        </a:p>
      </dgm:t>
    </dgm:pt>
    <dgm:pt modelId="{E68A1733-6CA7-4689-A421-B473350CF57B}" type="parTrans" cxnId="{826E72C1-3A2F-489C-8524-6ABBF1CC024B}">
      <dgm:prSet/>
      <dgm:spPr/>
      <dgm:t>
        <a:bodyPr/>
        <a:lstStyle/>
        <a:p>
          <a:endParaRPr lang="es-PE"/>
        </a:p>
      </dgm:t>
    </dgm:pt>
    <dgm:pt modelId="{140A57E4-6BFF-42A5-8803-1D45B0290661}" type="sibTrans" cxnId="{826E72C1-3A2F-489C-8524-6ABBF1CC024B}">
      <dgm:prSet/>
      <dgm:spPr/>
      <dgm:t>
        <a:bodyPr/>
        <a:lstStyle/>
        <a:p>
          <a:endParaRPr lang="es-PE"/>
        </a:p>
      </dgm:t>
    </dgm:pt>
    <dgm:pt modelId="{C5CF7E4B-AB61-4D90-92D0-2B4420E0DE70}">
      <dgm:prSet phldrT="[Texto]"/>
      <dgm:spPr/>
      <dgm:t>
        <a:bodyPr/>
        <a:lstStyle/>
        <a:p>
          <a:pPr algn="just"/>
          <a:r>
            <a:rPr lang="es-PE" b="1" u="sng" dirty="0" smtClean="0"/>
            <a:t>VIRTUAL</a:t>
          </a:r>
          <a:r>
            <a:rPr lang="es-PE" b="1" dirty="0" smtClean="0"/>
            <a:t>: A través de SUNAT Operaciones en línea SOL), en el que cuentan con el servicio de pre-inscripción, modificaciones y baja del RUC.</a:t>
          </a:r>
        </a:p>
        <a:p>
          <a:pPr algn="just"/>
          <a:r>
            <a:rPr lang="es-PE" b="1" dirty="0" smtClean="0"/>
            <a:t>Y a través del SISEV, para las personas jurídicas.</a:t>
          </a:r>
          <a:endParaRPr lang="es-PE" b="1" dirty="0"/>
        </a:p>
      </dgm:t>
    </dgm:pt>
    <dgm:pt modelId="{F10E04A9-E5B3-465C-A94F-5C847C5EA205}" type="parTrans" cxnId="{4D7E3453-CC41-4E30-9BC0-2DC3D3E7DC06}">
      <dgm:prSet/>
      <dgm:spPr/>
      <dgm:t>
        <a:bodyPr/>
        <a:lstStyle/>
        <a:p>
          <a:endParaRPr lang="es-PE"/>
        </a:p>
      </dgm:t>
    </dgm:pt>
    <dgm:pt modelId="{6C098FB5-9933-41F9-9524-71FED94908A0}" type="sibTrans" cxnId="{4D7E3453-CC41-4E30-9BC0-2DC3D3E7DC06}">
      <dgm:prSet/>
      <dgm:spPr/>
      <dgm:t>
        <a:bodyPr/>
        <a:lstStyle/>
        <a:p>
          <a:endParaRPr lang="es-PE"/>
        </a:p>
      </dgm:t>
    </dgm:pt>
    <dgm:pt modelId="{5CEF2825-18F8-4A4B-B0AF-3FF4B577F89F}" type="pres">
      <dgm:prSet presAssocID="{F43D708C-6CF2-4CC2-A136-5078D9993B6B}" presName="linearFlow" presStyleCnt="0">
        <dgm:presLayoutVars>
          <dgm:dir/>
          <dgm:resizeHandles val="exact"/>
        </dgm:presLayoutVars>
      </dgm:prSet>
      <dgm:spPr/>
    </dgm:pt>
    <dgm:pt modelId="{83E29201-7782-45AD-8C23-A9B921D7AC89}" type="pres">
      <dgm:prSet presAssocID="{8E95AA01-749B-4B21-A1C8-9AA631F3E818}" presName="composite" presStyleCnt="0"/>
      <dgm:spPr/>
    </dgm:pt>
    <dgm:pt modelId="{148B1F6E-F710-40C0-8A70-8C4B8C8DB033}" type="pres">
      <dgm:prSet presAssocID="{8E95AA01-749B-4B21-A1C8-9AA631F3E818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52C7DD-75FE-4EAE-93BE-380B06D4438B}" type="pres">
      <dgm:prSet presAssocID="{8E95AA01-749B-4B21-A1C8-9AA631F3E81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34F2BFF-D987-47DD-8B55-C9BF6AA569EB}" type="pres">
      <dgm:prSet presAssocID="{140A57E4-6BFF-42A5-8803-1D45B0290661}" presName="spacing" presStyleCnt="0"/>
      <dgm:spPr/>
    </dgm:pt>
    <dgm:pt modelId="{F69DF76A-A9D1-4471-B421-6F67512F7B14}" type="pres">
      <dgm:prSet presAssocID="{C5CF7E4B-AB61-4D90-92D0-2B4420E0DE70}" presName="composite" presStyleCnt="0"/>
      <dgm:spPr/>
    </dgm:pt>
    <dgm:pt modelId="{13E28FB8-366F-410D-9D9C-832A9B511565}" type="pres">
      <dgm:prSet presAssocID="{C5CF7E4B-AB61-4D90-92D0-2B4420E0DE70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04143D-7ED6-49AC-9EA7-E4F695C4A53B}" type="pres">
      <dgm:prSet presAssocID="{C5CF7E4B-AB61-4D90-92D0-2B4420E0DE70}" presName="txShp" presStyleLbl="node1" presStyleIdx="1" presStyleCnt="2" custLinFactNeighborX="-209" custLinFactNeighborY="-113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D7E3453-CC41-4E30-9BC0-2DC3D3E7DC06}" srcId="{F43D708C-6CF2-4CC2-A136-5078D9993B6B}" destId="{C5CF7E4B-AB61-4D90-92D0-2B4420E0DE70}" srcOrd="1" destOrd="0" parTransId="{F10E04A9-E5B3-465C-A94F-5C847C5EA205}" sibTransId="{6C098FB5-9933-41F9-9524-71FED94908A0}"/>
    <dgm:cxn modelId="{4C541C26-2272-45D6-8C60-3710B690E2A2}" type="presOf" srcId="{F43D708C-6CF2-4CC2-A136-5078D9993B6B}" destId="{5CEF2825-18F8-4A4B-B0AF-3FF4B577F89F}" srcOrd="0" destOrd="0" presId="urn:microsoft.com/office/officeart/2005/8/layout/vList3"/>
    <dgm:cxn modelId="{8BD93342-0CCD-4068-891F-6405848CCE80}" type="presOf" srcId="{C5CF7E4B-AB61-4D90-92D0-2B4420E0DE70}" destId="{D804143D-7ED6-49AC-9EA7-E4F695C4A53B}" srcOrd="0" destOrd="0" presId="urn:microsoft.com/office/officeart/2005/8/layout/vList3"/>
    <dgm:cxn modelId="{826E72C1-3A2F-489C-8524-6ABBF1CC024B}" srcId="{F43D708C-6CF2-4CC2-A136-5078D9993B6B}" destId="{8E95AA01-749B-4B21-A1C8-9AA631F3E818}" srcOrd="0" destOrd="0" parTransId="{E68A1733-6CA7-4689-A421-B473350CF57B}" sibTransId="{140A57E4-6BFF-42A5-8803-1D45B0290661}"/>
    <dgm:cxn modelId="{54223BBF-1C40-4D86-8F40-9A0A81A77EB5}" type="presOf" srcId="{8E95AA01-749B-4B21-A1C8-9AA631F3E818}" destId="{5A52C7DD-75FE-4EAE-93BE-380B06D4438B}" srcOrd="0" destOrd="0" presId="urn:microsoft.com/office/officeart/2005/8/layout/vList3"/>
    <dgm:cxn modelId="{EFFF0A81-1030-44DE-BF49-FAB53D8552AC}" type="presParOf" srcId="{5CEF2825-18F8-4A4B-B0AF-3FF4B577F89F}" destId="{83E29201-7782-45AD-8C23-A9B921D7AC89}" srcOrd="0" destOrd="0" presId="urn:microsoft.com/office/officeart/2005/8/layout/vList3"/>
    <dgm:cxn modelId="{7931118C-89EC-4B92-BF18-A5B2874ED3BF}" type="presParOf" srcId="{83E29201-7782-45AD-8C23-A9B921D7AC89}" destId="{148B1F6E-F710-40C0-8A70-8C4B8C8DB033}" srcOrd="0" destOrd="0" presId="urn:microsoft.com/office/officeart/2005/8/layout/vList3"/>
    <dgm:cxn modelId="{9A58FA14-A7E4-49FB-9074-EA80F5329D78}" type="presParOf" srcId="{83E29201-7782-45AD-8C23-A9B921D7AC89}" destId="{5A52C7DD-75FE-4EAE-93BE-380B06D4438B}" srcOrd="1" destOrd="0" presId="urn:microsoft.com/office/officeart/2005/8/layout/vList3"/>
    <dgm:cxn modelId="{551C8204-1A75-4201-8FD1-460751B2DFCC}" type="presParOf" srcId="{5CEF2825-18F8-4A4B-B0AF-3FF4B577F89F}" destId="{034F2BFF-D987-47DD-8B55-C9BF6AA569EB}" srcOrd="1" destOrd="0" presId="urn:microsoft.com/office/officeart/2005/8/layout/vList3"/>
    <dgm:cxn modelId="{C92100B8-D4FC-4BCA-BC7B-980818261239}" type="presParOf" srcId="{5CEF2825-18F8-4A4B-B0AF-3FF4B577F89F}" destId="{F69DF76A-A9D1-4471-B421-6F67512F7B14}" srcOrd="2" destOrd="0" presId="urn:microsoft.com/office/officeart/2005/8/layout/vList3"/>
    <dgm:cxn modelId="{651052E2-62C9-4F2D-8BE8-A82252E5BA28}" type="presParOf" srcId="{F69DF76A-A9D1-4471-B421-6F67512F7B14}" destId="{13E28FB8-366F-410D-9D9C-832A9B511565}" srcOrd="0" destOrd="0" presId="urn:microsoft.com/office/officeart/2005/8/layout/vList3"/>
    <dgm:cxn modelId="{8634571C-3B4D-486F-8862-6E7B2CB0B831}" type="presParOf" srcId="{F69DF76A-A9D1-4471-B421-6F67512F7B14}" destId="{D804143D-7ED6-49AC-9EA7-E4F695C4A53B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B99C25-7224-49DA-9374-59E46128DAAA}" type="doc">
      <dgm:prSet loTypeId="urn:microsoft.com/office/officeart/2005/8/layout/pList2" loCatId="list" qsTypeId="urn:microsoft.com/office/officeart/2005/8/quickstyle/simple1#1" qsCatId="simple" csTypeId="urn:microsoft.com/office/officeart/2005/8/colors/accent4_5" csCatId="accent4" phldr="1"/>
      <dgm:spPr/>
    </dgm:pt>
    <dgm:pt modelId="{A945B43F-5EC9-4800-9FD1-E585BA19EB16}">
      <dgm:prSet phldrT="[Texto]" custT="1"/>
      <dgm:spPr/>
      <dgm:t>
        <a:bodyPr/>
        <a:lstStyle/>
        <a:p>
          <a:pPr algn="ctr"/>
          <a:r>
            <a:rPr lang="es-MX" sz="1800" dirty="0" smtClean="0"/>
            <a:t>INSCRIPCIÓN AL RUC POR INTERNET:</a:t>
          </a:r>
        </a:p>
        <a:p>
          <a:pPr algn="just"/>
          <a:r>
            <a:rPr lang="es-MX" sz="1800" dirty="0" smtClean="0"/>
            <a:t>A través de SUNAT Operaciones en Línea (SOL) servicio ubicado en nuestro portal (SUNAT Virtual) las personas naturales pueden inscribirse al RUC.</a:t>
          </a:r>
          <a:endParaRPr lang="es-MX" sz="1800" dirty="0"/>
        </a:p>
      </dgm:t>
    </dgm:pt>
    <dgm:pt modelId="{4D9A38D4-BF13-4629-9743-60569CDE6512}" type="parTrans" cxnId="{6603DB24-82EB-49C1-BC3A-EED85390A3AE}">
      <dgm:prSet/>
      <dgm:spPr/>
      <dgm:t>
        <a:bodyPr/>
        <a:lstStyle/>
        <a:p>
          <a:endParaRPr lang="es-MX"/>
        </a:p>
      </dgm:t>
    </dgm:pt>
    <dgm:pt modelId="{141077B8-42D1-4965-ADD3-E9A242EED596}" type="sibTrans" cxnId="{6603DB24-82EB-49C1-BC3A-EED85390A3AE}">
      <dgm:prSet/>
      <dgm:spPr/>
      <dgm:t>
        <a:bodyPr/>
        <a:lstStyle/>
        <a:p>
          <a:endParaRPr lang="es-MX"/>
        </a:p>
      </dgm:t>
    </dgm:pt>
    <dgm:pt modelId="{CD65FA0B-7EAE-4EC0-81F8-EE99345B7536}">
      <dgm:prSet phldrT="[Texto]" custT="1"/>
      <dgm:spPr/>
      <dgm:t>
        <a:bodyPr/>
        <a:lstStyle/>
        <a:p>
          <a:pPr algn="ctr"/>
          <a:r>
            <a:rPr lang="es-MX" sz="1800" dirty="0" smtClean="0"/>
            <a:t>INSCRIPCIÓN AL RUC POR SISEV:</a:t>
          </a:r>
        </a:p>
        <a:p>
          <a:pPr algn="just"/>
          <a:r>
            <a:rPr lang="es-MX" sz="1800" dirty="0" smtClean="0"/>
            <a:t>Además, a través del SISEV, los sujetos obligados que se constituyan con la intervención de los Notarios, obtendrán su RUC luego que SUNARP remita a SUNAT la información de la inscripción del título, dejándolo expedito para su activación.</a:t>
          </a:r>
          <a:endParaRPr lang="es-MX" sz="1800" dirty="0"/>
        </a:p>
      </dgm:t>
    </dgm:pt>
    <dgm:pt modelId="{D5033BA9-602C-4E3C-AEB1-EE5C306FEB5B}" type="parTrans" cxnId="{C4395662-7839-4DC9-9FCB-474520856ECD}">
      <dgm:prSet/>
      <dgm:spPr/>
      <dgm:t>
        <a:bodyPr/>
        <a:lstStyle/>
        <a:p>
          <a:endParaRPr lang="es-MX"/>
        </a:p>
      </dgm:t>
    </dgm:pt>
    <dgm:pt modelId="{C04C19B6-2F16-43D2-9951-DF85A2C3D082}" type="sibTrans" cxnId="{C4395662-7839-4DC9-9FCB-474520856ECD}">
      <dgm:prSet/>
      <dgm:spPr/>
      <dgm:t>
        <a:bodyPr/>
        <a:lstStyle/>
        <a:p>
          <a:endParaRPr lang="es-MX"/>
        </a:p>
      </dgm:t>
    </dgm:pt>
    <dgm:pt modelId="{24D09B30-5692-4A88-B9BE-65C116B0D566}" type="pres">
      <dgm:prSet presAssocID="{6DB99C25-7224-49DA-9374-59E46128DAAA}" presName="Name0" presStyleCnt="0">
        <dgm:presLayoutVars>
          <dgm:dir/>
          <dgm:resizeHandles val="exact"/>
        </dgm:presLayoutVars>
      </dgm:prSet>
      <dgm:spPr/>
    </dgm:pt>
    <dgm:pt modelId="{11CA555A-BBB1-4935-A39B-718CC5FCECAC}" type="pres">
      <dgm:prSet presAssocID="{6DB99C25-7224-49DA-9374-59E46128DAAA}" presName="bkgdShp" presStyleLbl="alignAccFollowNode1" presStyleIdx="0" presStyleCnt="1"/>
      <dgm:spPr/>
    </dgm:pt>
    <dgm:pt modelId="{D69FB284-DE77-4A82-B92F-1379BD40C00C}" type="pres">
      <dgm:prSet presAssocID="{6DB99C25-7224-49DA-9374-59E46128DAAA}" presName="linComp" presStyleCnt="0"/>
      <dgm:spPr/>
    </dgm:pt>
    <dgm:pt modelId="{55894448-77A9-4D3F-AC52-50B0CE65DA33}" type="pres">
      <dgm:prSet presAssocID="{A945B43F-5EC9-4800-9FD1-E585BA19EB16}" presName="compNode" presStyleCnt="0"/>
      <dgm:spPr/>
    </dgm:pt>
    <dgm:pt modelId="{180E2EC7-4784-479A-AB7D-FB507EDDDA7D}" type="pres">
      <dgm:prSet presAssocID="{A945B43F-5EC9-4800-9FD1-E585BA19EB1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D6E163-552D-440D-8147-5185066A8D2B}" type="pres">
      <dgm:prSet presAssocID="{A945B43F-5EC9-4800-9FD1-E585BA19EB16}" presName="invisiNode" presStyleLbl="node1" presStyleIdx="0" presStyleCnt="2"/>
      <dgm:spPr/>
    </dgm:pt>
    <dgm:pt modelId="{00C6F8BC-2D0C-4160-B226-CAA2F8C6E04C}" type="pres">
      <dgm:prSet presAssocID="{A945B43F-5EC9-4800-9FD1-E585BA19EB1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3E2204-BED6-498D-B42E-D131A6EA5110}" type="pres">
      <dgm:prSet presAssocID="{141077B8-42D1-4965-ADD3-E9A242EED596}" presName="sibTrans" presStyleLbl="sibTrans2D1" presStyleIdx="0" presStyleCnt="0"/>
      <dgm:spPr/>
      <dgm:t>
        <a:bodyPr/>
        <a:lstStyle/>
        <a:p>
          <a:endParaRPr lang="es-PE"/>
        </a:p>
      </dgm:t>
    </dgm:pt>
    <dgm:pt modelId="{25E8B934-6D93-4317-9775-3FDDDB21CB1A}" type="pres">
      <dgm:prSet presAssocID="{CD65FA0B-7EAE-4EC0-81F8-EE99345B7536}" presName="compNode" presStyleCnt="0"/>
      <dgm:spPr/>
    </dgm:pt>
    <dgm:pt modelId="{0C032CCF-F313-4FC8-879A-577729B2C8BC}" type="pres">
      <dgm:prSet presAssocID="{CD65FA0B-7EAE-4EC0-81F8-EE99345B753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85D264-E6BB-46D1-8A5C-3035BF60DCF0}" type="pres">
      <dgm:prSet presAssocID="{CD65FA0B-7EAE-4EC0-81F8-EE99345B7536}" presName="invisiNode" presStyleLbl="node1" presStyleIdx="1" presStyleCnt="2"/>
      <dgm:spPr/>
    </dgm:pt>
    <dgm:pt modelId="{BAFCE627-4499-4C9B-9033-2EE653E74083}" type="pres">
      <dgm:prSet presAssocID="{CD65FA0B-7EAE-4EC0-81F8-EE99345B7536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603DB24-82EB-49C1-BC3A-EED85390A3AE}" srcId="{6DB99C25-7224-49DA-9374-59E46128DAAA}" destId="{A945B43F-5EC9-4800-9FD1-E585BA19EB16}" srcOrd="0" destOrd="0" parTransId="{4D9A38D4-BF13-4629-9743-60569CDE6512}" sibTransId="{141077B8-42D1-4965-ADD3-E9A242EED596}"/>
    <dgm:cxn modelId="{982C1096-4104-43E5-B44D-D75336DF71CD}" type="presOf" srcId="{CD65FA0B-7EAE-4EC0-81F8-EE99345B7536}" destId="{0C032CCF-F313-4FC8-879A-577729B2C8BC}" srcOrd="0" destOrd="0" presId="urn:microsoft.com/office/officeart/2005/8/layout/pList2"/>
    <dgm:cxn modelId="{94F3B3EA-31A3-4AAC-9B4F-78C9E5424717}" type="presOf" srcId="{141077B8-42D1-4965-ADD3-E9A242EED596}" destId="{923E2204-BED6-498D-B42E-D131A6EA5110}" srcOrd="0" destOrd="0" presId="urn:microsoft.com/office/officeart/2005/8/layout/pList2"/>
    <dgm:cxn modelId="{C38038BE-5D0F-4367-BA62-0CCCC3ADEFEF}" type="presOf" srcId="{6DB99C25-7224-49DA-9374-59E46128DAAA}" destId="{24D09B30-5692-4A88-B9BE-65C116B0D566}" srcOrd="0" destOrd="0" presId="urn:microsoft.com/office/officeart/2005/8/layout/pList2"/>
    <dgm:cxn modelId="{3A92D795-8831-4A69-9F6A-464EBD1688BF}" type="presOf" srcId="{A945B43F-5EC9-4800-9FD1-E585BA19EB16}" destId="{180E2EC7-4784-479A-AB7D-FB507EDDDA7D}" srcOrd="0" destOrd="0" presId="urn:microsoft.com/office/officeart/2005/8/layout/pList2"/>
    <dgm:cxn modelId="{C4395662-7839-4DC9-9FCB-474520856ECD}" srcId="{6DB99C25-7224-49DA-9374-59E46128DAAA}" destId="{CD65FA0B-7EAE-4EC0-81F8-EE99345B7536}" srcOrd="1" destOrd="0" parTransId="{D5033BA9-602C-4E3C-AEB1-EE5C306FEB5B}" sibTransId="{C04C19B6-2F16-43D2-9951-DF85A2C3D082}"/>
    <dgm:cxn modelId="{EA139574-AC64-44E7-A482-52EA0030045A}" type="presParOf" srcId="{24D09B30-5692-4A88-B9BE-65C116B0D566}" destId="{11CA555A-BBB1-4935-A39B-718CC5FCECAC}" srcOrd="0" destOrd="0" presId="urn:microsoft.com/office/officeart/2005/8/layout/pList2"/>
    <dgm:cxn modelId="{F7E04012-5DE1-4253-A3E1-7DC5AE650DB7}" type="presParOf" srcId="{24D09B30-5692-4A88-B9BE-65C116B0D566}" destId="{D69FB284-DE77-4A82-B92F-1379BD40C00C}" srcOrd="1" destOrd="0" presId="urn:microsoft.com/office/officeart/2005/8/layout/pList2"/>
    <dgm:cxn modelId="{9104F8D3-A5CB-4D4F-B35C-C16D9FC1D4CD}" type="presParOf" srcId="{D69FB284-DE77-4A82-B92F-1379BD40C00C}" destId="{55894448-77A9-4D3F-AC52-50B0CE65DA33}" srcOrd="0" destOrd="0" presId="urn:microsoft.com/office/officeart/2005/8/layout/pList2"/>
    <dgm:cxn modelId="{8AC569E1-3668-41E3-9394-320984F82520}" type="presParOf" srcId="{55894448-77A9-4D3F-AC52-50B0CE65DA33}" destId="{180E2EC7-4784-479A-AB7D-FB507EDDDA7D}" srcOrd="0" destOrd="0" presId="urn:microsoft.com/office/officeart/2005/8/layout/pList2"/>
    <dgm:cxn modelId="{34E42E5B-7DD9-4CB3-B8FB-4665F0742A82}" type="presParOf" srcId="{55894448-77A9-4D3F-AC52-50B0CE65DA33}" destId="{6DD6E163-552D-440D-8147-5185066A8D2B}" srcOrd="1" destOrd="0" presId="urn:microsoft.com/office/officeart/2005/8/layout/pList2"/>
    <dgm:cxn modelId="{BB713457-6A8C-4D91-8DE6-3B17B5A20BBB}" type="presParOf" srcId="{55894448-77A9-4D3F-AC52-50B0CE65DA33}" destId="{00C6F8BC-2D0C-4160-B226-CAA2F8C6E04C}" srcOrd="2" destOrd="0" presId="urn:microsoft.com/office/officeart/2005/8/layout/pList2"/>
    <dgm:cxn modelId="{DF9B0526-F91F-437F-AA59-CFE300418ED4}" type="presParOf" srcId="{D69FB284-DE77-4A82-B92F-1379BD40C00C}" destId="{923E2204-BED6-498D-B42E-D131A6EA5110}" srcOrd="1" destOrd="0" presId="urn:microsoft.com/office/officeart/2005/8/layout/pList2"/>
    <dgm:cxn modelId="{A61DD6F5-12C4-4A10-AFA8-BD214DF2C562}" type="presParOf" srcId="{D69FB284-DE77-4A82-B92F-1379BD40C00C}" destId="{25E8B934-6D93-4317-9775-3FDDDB21CB1A}" srcOrd="2" destOrd="0" presId="urn:microsoft.com/office/officeart/2005/8/layout/pList2"/>
    <dgm:cxn modelId="{415F04CF-0ACC-4C6B-961B-134C0402D404}" type="presParOf" srcId="{25E8B934-6D93-4317-9775-3FDDDB21CB1A}" destId="{0C032CCF-F313-4FC8-879A-577729B2C8BC}" srcOrd="0" destOrd="0" presId="urn:microsoft.com/office/officeart/2005/8/layout/pList2"/>
    <dgm:cxn modelId="{5FACC50C-A435-45C0-90C3-402A756949DB}" type="presParOf" srcId="{25E8B934-6D93-4317-9775-3FDDDB21CB1A}" destId="{6885D264-E6BB-46D1-8A5C-3035BF60DCF0}" srcOrd="1" destOrd="0" presId="urn:microsoft.com/office/officeart/2005/8/layout/pList2"/>
    <dgm:cxn modelId="{6819DEB0-ADFE-493C-AD55-AB9A66CACCF6}" type="presParOf" srcId="{25E8B934-6D93-4317-9775-3FDDDB21CB1A}" destId="{BAFCE627-4499-4C9B-9033-2EE653E74083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4149ACE8-14EF-44DC-B9E5-D28BA1C6919A}" type="datetimeFigureOut">
              <a:rPr lang="es-PE"/>
              <a:pPr>
                <a:defRPr/>
              </a:pPr>
              <a:t>28/10/2013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F958BC25-DBAE-4F70-A718-5DF542CC679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sunat.gob.pe/index.html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47800"/>
            <a:ext cx="9156700" cy="757238"/>
            <a:chOff x="0" y="0"/>
            <a:chExt cx="5768" cy="477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</p:grpSp>
      <p:pic>
        <p:nvPicPr>
          <p:cNvPr id="27" name="Picture 35" descr="Sunat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85750"/>
            <a:ext cx="297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7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279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28" name="Rectangle 3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7E04-E98A-430B-B81B-792A735D0C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8035E-F3CE-450B-9781-4E8764B2F0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2B80F-6AD5-4288-9911-E75C2F4986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26F67-5ABD-4EFA-9CB6-8124B0D6F5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70BB0-6A45-4D29-A229-178F35B875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198F9-6349-4DC1-929E-2B6B9BDE80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5839-14BC-444F-A483-69BF3A130D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6EB4-C50A-4BFF-BBBB-989089E2E4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AE46-4BBB-4589-A3E7-A19C3BB7C1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9E074-E8DE-4AC5-B069-5E242D1E85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C35E-9CEC-4F4F-A0C0-8585F8F655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sunat.gob.pe/index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4"/>
          <p:cNvGrpSpPr>
            <a:grpSpLocks/>
          </p:cNvGrpSpPr>
          <p:nvPr/>
        </p:nvGrpSpPr>
        <p:grpSpPr bwMode="auto">
          <a:xfrm>
            <a:off x="0" y="0"/>
            <a:ext cx="9169400" cy="6615113"/>
            <a:chOff x="0" y="0"/>
            <a:chExt cx="5776" cy="4167"/>
          </a:xfrm>
        </p:grpSpPr>
        <p:grpSp>
          <p:nvGrpSpPr>
            <p:cNvPr id="1033" name="Group 7"/>
            <p:cNvGrpSpPr>
              <a:grpSpLocks/>
            </p:cNvGrpSpPr>
            <p:nvPr/>
          </p:nvGrpSpPr>
          <p:grpSpPr bwMode="auto">
            <a:xfrm>
              <a:off x="0" y="0"/>
              <a:ext cx="5768" cy="477"/>
              <a:chOff x="0" y="0"/>
              <a:chExt cx="5768" cy="477"/>
            </a:xfrm>
          </p:grpSpPr>
          <p:sp>
            <p:nvSpPr>
              <p:cNvPr id="2" name="Freeform 8"/>
              <p:cNvSpPr>
                <a:spLocks/>
              </p:cNvSpPr>
              <p:nvPr/>
            </p:nvSpPr>
            <p:spPr bwMode="auto">
              <a:xfrm>
                <a:off x="5" y="0"/>
                <a:ext cx="5763" cy="477"/>
              </a:xfrm>
              <a:custGeom>
                <a:avLst/>
                <a:gdLst/>
                <a:ahLst/>
                <a:cxnLst>
                  <a:cxn ang="0">
                    <a:pos x="0" y="450"/>
                  </a:cxn>
                  <a:cxn ang="0">
                    <a:pos x="3" y="0"/>
                  </a:cxn>
                  <a:cxn ang="0">
                    <a:pos x="5763" y="0"/>
                  </a:cxn>
                  <a:cxn ang="0">
                    <a:pos x="5763" y="465"/>
                  </a:cxn>
                  <a:cxn ang="0">
                    <a:pos x="4821" y="477"/>
                  </a:cxn>
                  <a:cxn ang="0">
                    <a:pos x="4326" y="447"/>
                  </a:cxn>
                  <a:cxn ang="0">
                    <a:pos x="3783" y="465"/>
                  </a:cxn>
                  <a:cxn ang="0">
                    <a:pos x="3417" y="456"/>
                  </a:cxn>
                  <a:cxn ang="0">
                    <a:pos x="2973" y="459"/>
                  </a:cxn>
                  <a:cxn ang="0">
                    <a:pos x="2451" y="453"/>
                  </a:cxn>
                  <a:cxn ang="0">
                    <a:pos x="2289" y="441"/>
                  </a:cxn>
                  <a:cxn ang="0">
                    <a:pos x="2010" y="453"/>
                  </a:cxn>
                  <a:cxn ang="0">
                    <a:pos x="1827" y="450"/>
                  </a:cxn>
                  <a:cxn ang="0">
                    <a:pos x="1215" y="465"/>
                  </a:cxn>
                  <a:cxn ang="0">
                    <a:pos x="660" y="456"/>
                  </a:cxn>
                  <a:cxn ang="0">
                    <a:pos x="0" y="450"/>
                  </a:cxn>
                </a:cxnLst>
                <a:rect l="0" t="0" r="r" b="b"/>
                <a:pathLst>
                  <a:path w="5763" h="477">
                    <a:moveTo>
                      <a:pt x="0" y="450"/>
                    </a:moveTo>
                    <a:lnTo>
                      <a:pt x="3" y="0"/>
                    </a:lnTo>
                    <a:lnTo>
                      <a:pt x="5763" y="0"/>
                    </a:lnTo>
                    <a:lnTo>
                      <a:pt x="5763" y="465"/>
                    </a:lnTo>
                    <a:lnTo>
                      <a:pt x="4821" y="477"/>
                    </a:lnTo>
                    <a:lnTo>
                      <a:pt x="4326" y="447"/>
                    </a:lnTo>
                    <a:lnTo>
                      <a:pt x="3783" y="465"/>
                    </a:lnTo>
                    <a:lnTo>
                      <a:pt x="3417" y="456"/>
                    </a:lnTo>
                    <a:lnTo>
                      <a:pt x="2973" y="459"/>
                    </a:lnTo>
                    <a:lnTo>
                      <a:pt x="2451" y="453"/>
                    </a:lnTo>
                    <a:lnTo>
                      <a:pt x="2289" y="441"/>
                    </a:lnTo>
                    <a:lnTo>
                      <a:pt x="2010" y="453"/>
                    </a:lnTo>
                    <a:lnTo>
                      <a:pt x="1827" y="450"/>
                    </a:lnTo>
                    <a:lnTo>
                      <a:pt x="1215" y="465"/>
                    </a:lnTo>
                    <a:lnTo>
                      <a:pt x="660" y="456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3" name="Freeform 9"/>
              <p:cNvSpPr>
                <a:spLocks/>
              </p:cNvSpPr>
              <p:nvPr/>
            </p:nvSpPr>
            <p:spPr bwMode="auto">
              <a:xfrm>
                <a:off x="0" y="98"/>
                <a:ext cx="256" cy="253"/>
              </a:xfrm>
              <a:custGeom>
                <a:avLst/>
                <a:gdLst/>
                <a:ahLst/>
                <a:cxnLst>
                  <a:cxn ang="0">
                    <a:pos x="8" y="190"/>
                  </a:cxn>
                  <a:cxn ang="0">
                    <a:pos x="71" y="115"/>
                  </a:cxn>
                  <a:cxn ang="0">
                    <a:pos x="203" y="16"/>
                  </a:cxn>
                  <a:cxn ang="0">
                    <a:pos x="251" y="19"/>
                  </a:cxn>
                  <a:cxn ang="0">
                    <a:pos x="236" y="46"/>
                  </a:cxn>
                  <a:cxn ang="0">
                    <a:pos x="176" y="82"/>
                  </a:cxn>
                  <a:cxn ang="0">
                    <a:pos x="92" y="154"/>
                  </a:cxn>
                  <a:cxn ang="0">
                    <a:pos x="23" y="247"/>
                  </a:cxn>
                  <a:cxn ang="0">
                    <a:pos x="8" y="190"/>
                  </a:cxn>
                </a:cxnLst>
                <a:rect l="0" t="0" r="r" b="b"/>
                <a:pathLst>
                  <a:path w="256" h="253">
                    <a:moveTo>
                      <a:pt x="8" y="190"/>
                    </a:moveTo>
                    <a:cubicBezTo>
                      <a:pt x="16" y="168"/>
                      <a:pt x="38" y="144"/>
                      <a:pt x="71" y="115"/>
                    </a:cubicBezTo>
                    <a:cubicBezTo>
                      <a:pt x="104" y="86"/>
                      <a:pt x="173" y="32"/>
                      <a:pt x="203" y="16"/>
                    </a:cubicBezTo>
                    <a:cubicBezTo>
                      <a:pt x="233" y="0"/>
                      <a:pt x="246" y="14"/>
                      <a:pt x="251" y="19"/>
                    </a:cubicBezTo>
                    <a:cubicBezTo>
                      <a:pt x="256" y="24"/>
                      <a:pt x="249" y="35"/>
                      <a:pt x="236" y="46"/>
                    </a:cubicBezTo>
                    <a:cubicBezTo>
                      <a:pt x="223" y="57"/>
                      <a:pt x="200" y="64"/>
                      <a:pt x="176" y="82"/>
                    </a:cubicBezTo>
                    <a:cubicBezTo>
                      <a:pt x="152" y="100"/>
                      <a:pt x="118" y="126"/>
                      <a:pt x="92" y="154"/>
                    </a:cubicBezTo>
                    <a:cubicBezTo>
                      <a:pt x="66" y="182"/>
                      <a:pt x="36" y="241"/>
                      <a:pt x="23" y="247"/>
                    </a:cubicBezTo>
                    <a:cubicBezTo>
                      <a:pt x="10" y="253"/>
                      <a:pt x="0" y="212"/>
                      <a:pt x="8" y="19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4" name="Freeform 10"/>
              <p:cNvSpPr>
                <a:spLocks/>
              </p:cNvSpPr>
              <p:nvPr/>
            </p:nvSpPr>
            <p:spPr bwMode="auto">
              <a:xfrm>
                <a:off x="56" y="0"/>
                <a:ext cx="708" cy="459"/>
              </a:xfrm>
              <a:custGeom>
                <a:avLst/>
                <a:gdLst/>
                <a:ahLst/>
                <a:cxnLst>
                  <a:cxn ang="0">
                    <a:pos x="0" y="432"/>
                  </a:cxn>
                  <a:cxn ang="0">
                    <a:pos x="0" y="453"/>
                  </a:cxn>
                  <a:cxn ang="0">
                    <a:pos x="72" y="324"/>
                  </a:cxn>
                  <a:cxn ang="0">
                    <a:pos x="198" y="201"/>
                  </a:cxn>
                  <a:cxn ang="0">
                    <a:pos x="366" y="102"/>
                  </a:cxn>
                  <a:cxn ang="0">
                    <a:pos x="531" y="36"/>
                  </a:cxn>
                  <a:cxn ang="0">
                    <a:pos x="609" y="0"/>
                  </a:cxn>
                  <a:cxn ang="0">
                    <a:pos x="708" y="3"/>
                  </a:cxn>
                  <a:cxn ang="0">
                    <a:pos x="591" y="66"/>
                  </a:cxn>
                  <a:cxn ang="0">
                    <a:pos x="417" y="126"/>
                  </a:cxn>
                  <a:cxn ang="0">
                    <a:pos x="237" y="231"/>
                  </a:cxn>
                  <a:cxn ang="0">
                    <a:pos x="117" y="345"/>
                  </a:cxn>
                  <a:cxn ang="0">
                    <a:pos x="51" y="459"/>
                  </a:cxn>
                  <a:cxn ang="0">
                    <a:pos x="0" y="453"/>
                  </a:cxn>
                </a:cxnLst>
                <a:rect l="0" t="0" r="r" b="b"/>
                <a:pathLst>
                  <a:path w="708" h="459">
                    <a:moveTo>
                      <a:pt x="0" y="432"/>
                    </a:moveTo>
                    <a:lnTo>
                      <a:pt x="0" y="453"/>
                    </a:lnTo>
                    <a:cubicBezTo>
                      <a:pt x="12" y="435"/>
                      <a:pt x="39" y="366"/>
                      <a:pt x="72" y="324"/>
                    </a:cubicBezTo>
                    <a:cubicBezTo>
                      <a:pt x="105" y="282"/>
                      <a:pt x="149" y="238"/>
                      <a:pt x="198" y="201"/>
                    </a:cubicBezTo>
                    <a:cubicBezTo>
                      <a:pt x="247" y="164"/>
                      <a:pt x="311" y="129"/>
                      <a:pt x="366" y="102"/>
                    </a:cubicBezTo>
                    <a:cubicBezTo>
                      <a:pt x="421" y="75"/>
                      <a:pt x="490" y="53"/>
                      <a:pt x="531" y="36"/>
                    </a:cubicBezTo>
                    <a:cubicBezTo>
                      <a:pt x="572" y="19"/>
                      <a:pt x="580" y="5"/>
                      <a:pt x="609" y="0"/>
                    </a:cubicBezTo>
                    <a:lnTo>
                      <a:pt x="708" y="3"/>
                    </a:lnTo>
                    <a:cubicBezTo>
                      <a:pt x="705" y="14"/>
                      <a:pt x="640" y="45"/>
                      <a:pt x="591" y="66"/>
                    </a:cubicBezTo>
                    <a:cubicBezTo>
                      <a:pt x="542" y="87"/>
                      <a:pt x="476" y="98"/>
                      <a:pt x="417" y="126"/>
                    </a:cubicBezTo>
                    <a:cubicBezTo>
                      <a:pt x="358" y="154"/>
                      <a:pt x="287" y="195"/>
                      <a:pt x="237" y="231"/>
                    </a:cubicBezTo>
                    <a:cubicBezTo>
                      <a:pt x="187" y="267"/>
                      <a:pt x="148" y="307"/>
                      <a:pt x="117" y="345"/>
                    </a:cubicBezTo>
                    <a:cubicBezTo>
                      <a:pt x="86" y="383"/>
                      <a:pt x="70" y="441"/>
                      <a:pt x="51" y="459"/>
                    </a:cubicBezTo>
                    <a:lnTo>
                      <a:pt x="0" y="45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1" y="269"/>
                <a:ext cx="251" cy="194"/>
              </a:xfrm>
              <a:custGeom>
                <a:avLst/>
                <a:gdLst/>
                <a:ahLst/>
                <a:cxnLst>
                  <a:cxn ang="0">
                    <a:pos x="21" y="163"/>
                  </a:cxn>
                  <a:cxn ang="0">
                    <a:pos x="9" y="184"/>
                  </a:cxn>
                  <a:cxn ang="0">
                    <a:pos x="75" y="103"/>
                  </a:cxn>
                  <a:cxn ang="0">
                    <a:pos x="165" y="28"/>
                  </a:cxn>
                  <a:cxn ang="0">
                    <a:pos x="207" y="7"/>
                  </a:cxn>
                  <a:cxn ang="0">
                    <a:pos x="246" y="4"/>
                  </a:cxn>
                  <a:cxn ang="0">
                    <a:pos x="237" y="34"/>
                  </a:cxn>
                  <a:cxn ang="0">
                    <a:pos x="183" y="61"/>
                  </a:cxn>
                  <a:cxn ang="0">
                    <a:pos x="108" y="124"/>
                  </a:cxn>
                  <a:cxn ang="0">
                    <a:pos x="54" y="190"/>
                  </a:cxn>
                  <a:cxn ang="0">
                    <a:pos x="6" y="184"/>
                  </a:cxn>
                </a:cxnLst>
                <a:rect l="0" t="0" r="r" b="b"/>
                <a:pathLst>
                  <a:path w="251" h="194">
                    <a:moveTo>
                      <a:pt x="21" y="163"/>
                    </a:moveTo>
                    <a:cubicBezTo>
                      <a:pt x="10" y="178"/>
                      <a:pt x="0" y="194"/>
                      <a:pt x="9" y="184"/>
                    </a:cubicBezTo>
                    <a:cubicBezTo>
                      <a:pt x="18" y="174"/>
                      <a:pt x="49" y="129"/>
                      <a:pt x="75" y="103"/>
                    </a:cubicBezTo>
                    <a:cubicBezTo>
                      <a:pt x="101" y="77"/>
                      <a:pt x="143" y="44"/>
                      <a:pt x="165" y="28"/>
                    </a:cubicBezTo>
                    <a:cubicBezTo>
                      <a:pt x="187" y="12"/>
                      <a:pt x="194" y="11"/>
                      <a:pt x="207" y="7"/>
                    </a:cubicBezTo>
                    <a:cubicBezTo>
                      <a:pt x="220" y="3"/>
                      <a:pt x="241" y="0"/>
                      <a:pt x="246" y="4"/>
                    </a:cubicBezTo>
                    <a:cubicBezTo>
                      <a:pt x="251" y="8"/>
                      <a:pt x="247" y="25"/>
                      <a:pt x="237" y="34"/>
                    </a:cubicBezTo>
                    <a:cubicBezTo>
                      <a:pt x="227" y="43"/>
                      <a:pt x="204" y="46"/>
                      <a:pt x="183" y="61"/>
                    </a:cubicBezTo>
                    <a:cubicBezTo>
                      <a:pt x="162" y="76"/>
                      <a:pt x="129" y="103"/>
                      <a:pt x="108" y="124"/>
                    </a:cubicBezTo>
                    <a:cubicBezTo>
                      <a:pt x="87" y="145"/>
                      <a:pt x="71" y="180"/>
                      <a:pt x="54" y="190"/>
                    </a:cubicBezTo>
                    <a:lnTo>
                      <a:pt x="6" y="184"/>
                    </a:ln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1" y="0"/>
                <a:ext cx="159" cy="72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15" y="36"/>
                  </a:cxn>
                  <a:cxn ang="0">
                    <a:pos x="6" y="60"/>
                  </a:cxn>
                  <a:cxn ang="0">
                    <a:pos x="36" y="69"/>
                  </a:cxn>
                  <a:cxn ang="0">
                    <a:pos x="87" y="42"/>
                  </a:cxn>
                  <a:cxn ang="0">
                    <a:pos x="159" y="0"/>
                  </a:cxn>
                  <a:cxn ang="0">
                    <a:pos x="99" y="0"/>
                  </a:cxn>
                </a:cxnLst>
                <a:rect l="0" t="0" r="r" b="b"/>
                <a:pathLst>
                  <a:path w="159" h="72">
                    <a:moveTo>
                      <a:pt x="99" y="0"/>
                    </a:moveTo>
                    <a:cubicBezTo>
                      <a:pt x="75" y="6"/>
                      <a:pt x="30" y="26"/>
                      <a:pt x="15" y="36"/>
                    </a:cubicBezTo>
                    <a:cubicBezTo>
                      <a:pt x="0" y="46"/>
                      <a:pt x="3" y="55"/>
                      <a:pt x="6" y="60"/>
                    </a:cubicBezTo>
                    <a:cubicBezTo>
                      <a:pt x="9" y="65"/>
                      <a:pt x="23" y="72"/>
                      <a:pt x="36" y="69"/>
                    </a:cubicBezTo>
                    <a:cubicBezTo>
                      <a:pt x="49" y="66"/>
                      <a:pt x="67" y="53"/>
                      <a:pt x="87" y="42"/>
                    </a:cubicBezTo>
                    <a:cubicBezTo>
                      <a:pt x="107" y="31"/>
                      <a:pt x="158" y="6"/>
                      <a:pt x="159" y="0"/>
                    </a:cubicBezTo>
                    <a:lnTo>
                      <a:pt x="9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488" y="0"/>
                <a:ext cx="455" cy="216"/>
              </a:xfrm>
              <a:custGeom>
                <a:avLst/>
                <a:gdLst/>
                <a:ahLst/>
                <a:cxnLst>
                  <a:cxn ang="0">
                    <a:pos x="395" y="0"/>
                  </a:cxn>
                  <a:cxn ang="0">
                    <a:pos x="338" y="48"/>
                  </a:cxn>
                  <a:cxn ang="0">
                    <a:pos x="242" y="102"/>
                  </a:cxn>
                  <a:cxn ang="0">
                    <a:pos x="104" y="147"/>
                  </a:cxn>
                  <a:cxn ang="0">
                    <a:pos x="35" y="168"/>
                  </a:cxn>
                  <a:cxn ang="0">
                    <a:pos x="8" y="192"/>
                  </a:cxn>
                  <a:cxn ang="0">
                    <a:pos x="8" y="213"/>
                  </a:cxn>
                  <a:cxn ang="0">
                    <a:pos x="59" y="213"/>
                  </a:cxn>
                  <a:cxn ang="0">
                    <a:pos x="86" y="192"/>
                  </a:cxn>
                  <a:cxn ang="0">
                    <a:pos x="173" y="159"/>
                  </a:cxn>
                  <a:cxn ang="0">
                    <a:pos x="299" y="126"/>
                  </a:cxn>
                  <a:cxn ang="0">
                    <a:pos x="392" y="72"/>
                  </a:cxn>
                  <a:cxn ang="0">
                    <a:pos x="455" y="0"/>
                  </a:cxn>
                  <a:cxn ang="0">
                    <a:pos x="395" y="0"/>
                  </a:cxn>
                </a:cxnLst>
                <a:rect l="0" t="0" r="r" b="b"/>
                <a:pathLst>
                  <a:path w="455" h="216">
                    <a:moveTo>
                      <a:pt x="395" y="0"/>
                    </a:moveTo>
                    <a:cubicBezTo>
                      <a:pt x="376" y="8"/>
                      <a:pt x="364" y="31"/>
                      <a:pt x="338" y="48"/>
                    </a:cubicBezTo>
                    <a:cubicBezTo>
                      <a:pt x="312" y="65"/>
                      <a:pt x="281" y="86"/>
                      <a:pt x="242" y="102"/>
                    </a:cubicBezTo>
                    <a:cubicBezTo>
                      <a:pt x="203" y="118"/>
                      <a:pt x="138" y="136"/>
                      <a:pt x="104" y="147"/>
                    </a:cubicBezTo>
                    <a:cubicBezTo>
                      <a:pt x="70" y="158"/>
                      <a:pt x="51" y="161"/>
                      <a:pt x="35" y="168"/>
                    </a:cubicBezTo>
                    <a:cubicBezTo>
                      <a:pt x="19" y="175"/>
                      <a:pt x="12" y="185"/>
                      <a:pt x="8" y="192"/>
                    </a:cubicBezTo>
                    <a:cubicBezTo>
                      <a:pt x="4" y="199"/>
                      <a:pt x="0" y="210"/>
                      <a:pt x="8" y="213"/>
                    </a:cubicBezTo>
                    <a:cubicBezTo>
                      <a:pt x="16" y="216"/>
                      <a:pt x="46" y="216"/>
                      <a:pt x="59" y="213"/>
                    </a:cubicBezTo>
                    <a:cubicBezTo>
                      <a:pt x="72" y="210"/>
                      <a:pt x="67" y="201"/>
                      <a:pt x="86" y="192"/>
                    </a:cubicBezTo>
                    <a:cubicBezTo>
                      <a:pt x="105" y="183"/>
                      <a:pt x="138" y="170"/>
                      <a:pt x="173" y="159"/>
                    </a:cubicBezTo>
                    <a:cubicBezTo>
                      <a:pt x="208" y="148"/>
                      <a:pt x="263" y="140"/>
                      <a:pt x="299" y="126"/>
                    </a:cubicBezTo>
                    <a:cubicBezTo>
                      <a:pt x="335" y="112"/>
                      <a:pt x="366" y="93"/>
                      <a:pt x="392" y="72"/>
                    </a:cubicBezTo>
                    <a:cubicBezTo>
                      <a:pt x="418" y="51"/>
                      <a:pt x="454" y="12"/>
                      <a:pt x="455" y="0"/>
                    </a:cubicBezTo>
                    <a:lnTo>
                      <a:pt x="39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1448" y="37"/>
                <a:ext cx="414" cy="10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4" y="11"/>
                  </a:cxn>
                  <a:cxn ang="0">
                    <a:pos x="156" y="2"/>
                  </a:cxn>
                  <a:cxn ang="0">
                    <a:pos x="288" y="23"/>
                  </a:cxn>
                  <a:cxn ang="0">
                    <a:pos x="384" y="53"/>
                  </a:cxn>
                  <a:cxn ang="0">
                    <a:pos x="411" y="74"/>
                  </a:cxn>
                  <a:cxn ang="0">
                    <a:pos x="405" y="104"/>
                  </a:cxn>
                  <a:cxn ang="0">
                    <a:pos x="363" y="101"/>
                  </a:cxn>
                  <a:cxn ang="0">
                    <a:pos x="294" y="77"/>
                  </a:cxn>
                  <a:cxn ang="0">
                    <a:pos x="174" y="50"/>
                  </a:cxn>
                  <a:cxn ang="0">
                    <a:pos x="72" y="62"/>
                  </a:cxn>
                  <a:cxn ang="0">
                    <a:pos x="36" y="59"/>
                  </a:cxn>
                  <a:cxn ang="0">
                    <a:pos x="0" y="11"/>
                  </a:cxn>
                </a:cxnLst>
                <a:rect l="0" t="0" r="r" b="b"/>
                <a:pathLst>
                  <a:path w="414" h="108">
                    <a:moveTo>
                      <a:pt x="0" y="11"/>
                    </a:moveTo>
                    <a:lnTo>
                      <a:pt x="24" y="11"/>
                    </a:lnTo>
                    <a:cubicBezTo>
                      <a:pt x="50" y="9"/>
                      <a:pt x="112" y="0"/>
                      <a:pt x="156" y="2"/>
                    </a:cubicBezTo>
                    <a:cubicBezTo>
                      <a:pt x="200" y="4"/>
                      <a:pt x="250" y="15"/>
                      <a:pt x="288" y="23"/>
                    </a:cubicBezTo>
                    <a:cubicBezTo>
                      <a:pt x="326" y="31"/>
                      <a:pt x="363" y="44"/>
                      <a:pt x="384" y="53"/>
                    </a:cubicBezTo>
                    <a:cubicBezTo>
                      <a:pt x="405" y="62"/>
                      <a:pt x="408" y="66"/>
                      <a:pt x="411" y="74"/>
                    </a:cubicBezTo>
                    <a:cubicBezTo>
                      <a:pt x="414" y="82"/>
                      <a:pt x="413" y="100"/>
                      <a:pt x="405" y="104"/>
                    </a:cubicBezTo>
                    <a:cubicBezTo>
                      <a:pt x="397" y="108"/>
                      <a:pt x="381" y="105"/>
                      <a:pt x="363" y="101"/>
                    </a:cubicBezTo>
                    <a:cubicBezTo>
                      <a:pt x="345" y="97"/>
                      <a:pt x="325" y="85"/>
                      <a:pt x="294" y="77"/>
                    </a:cubicBezTo>
                    <a:cubicBezTo>
                      <a:pt x="263" y="69"/>
                      <a:pt x="211" y="53"/>
                      <a:pt x="174" y="50"/>
                    </a:cubicBezTo>
                    <a:cubicBezTo>
                      <a:pt x="137" y="47"/>
                      <a:pt x="95" y="61"/>
                      <a:pt x="72" y="62"/>
                    </a:cubicBezTo>
                    <a:cubicBezTo>
                      <a:pt x="49" y="63"/>
                      <a:pt x="48" y="66"/>
                      <a:pt x="36" y="59"/>
                    </a:cubicBezTo>
                    <a:cubicBezTo>
                      <a:pt x="24" y="52"/>
                      <a:pt x="13" y="36"/>
                      <a:pt x="0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1790" y="0"/>
                <a:ext cx="520" cy="225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2" y="24"/>
                  </a:cxn>
                  <a:cxn ang="0">
                    <a:pos x="114" y="54"/>
                  </a:cxn>
                  <a:cxn ang="0">
                    <a:pos x="240" y="117"/>
                  </a:cxn>
                  <a:cxn ang="0">
                    <a:pos x="333" y="153"/>
                  </a:cxn>
                  <a:cxn ang="0">
                    <a:pos x="438" y="219"/>
                  </a:cxn>
                  <a:cxn ang="0">
                    <a:pos x="426" y="192"/>
                  </a:cxn>
                  <a:cxn ang="0">
                    <a:pos x="441" y="180"/>
                  </a:cxn>
                  <a:cxn ang="0">
                    <a:pos x="519" y="216"/>
                  </a:cxn>
                  <a:cxn ang="0">
                    <a:pos x="450" y="162"/>
                  </a:cxn>
                  <a:cxn ang="0">
                    <a:pos x="381" y="135"/>
                  </a:cxn>
                  <a:cxn ang="0">
                    <a:pos x="285" y="84"/>
                  </a:cxn>
                  <a:cxn ang="0">
                    <a:pos x="186" y="18"/>
                  </a:cxn>
                  <a:cxn ang="0">
                    <a:pos x="123" y="0"/>
                  </a:cxn>
                  <a:cxn ang="0">
                    <a:pos x="42" y="0"/>
                  </a:cxn>
                </a:cxnLst>
                <a:rect l="0" t="0" r="r" b="b"/>
                <a:pathLst>
                  <a:path w="520" h="225">
                    <a:moveTo>
                      <a:pt x="42" y="0"/>
                    </a:moveTo>
                    <a:cubicBezTo>
                      <a:pt x="24" y="4"/>
                      <a:pt x="0" y="15"/>
                      <a:pt x="12" y="24"/>
                    </a:cubicBezTo>
                    <a:cubicBezTo>
                      <a:pt x="24" y="33"/>
                      <a:pt x="76" y="39"/>
                      <a:pt x="114" y="54"/>
                    </a:cubicBezTo>
                    <a:cubicBezTo>
                      <a:pt x="152" y="69"/>
                      <a:pt x="203" y="100"/>
                      <a:pt x="240" y="117"/>
                    </a:cubicBezTo>
                    <a:cubicBezTo>
                      <a:pt x="277" y="134"/>
                      <a:pt x="300" y="136"/>
                      <a:pt x="333" y="153"/>
                    </a:cubicBezTo>
                    <a:cubicBezTo>
                      <a:pt x="366" y="170"/>
                      <a:pt x="423" y="213"/>
                      <a:pt x="438" y="219"/>
                    </a:cubicBezTo>
                    <a:cubicBezTo>
                      <a:pt x="453" y="225"/>
                      <a:pt x="426" y="198"/>
                      <a:pt x="426" y="192"/>
                    </a:cubicBezTo>
                    <a:cubicBezTo>
                      <a:pt x="426" y="186"/>
                      <a:pt x="426" y="176"/>
                      <a:pt x="441" y="180"/>
                    </a:cubicBezTo>
                    <a:cubicBezTo>
                      <a:pt x="456" y="184"/>
                      <a:pt x="518" y="219"/>
                      <a:pt x="519" y="216"/>
                    </a:cubicBezTo>
                    <a:cubicBezTo>
                      <a:pt x="520" y="213"/>
                      <a:pt x="473" y="176"/>
                      <a:pt x="450" y="162"/>
                    </a:cubicBezTo>
                    <a:cubicBezTo>
                      <a:pt x="427" y="148"/>
                      <a:pt x="408" y="148"/>
                      <a:pt x="381" y="135"/>
                    </a:cubicBezTo>
                    <a:cubicBezTo>
                      <a:pt x="354" y="122"/>
                      <a:pt x="318" y="104"/>
                      <a:pt x="285" y="84"/>
                    </a:cubicBezTo>
                    <a:cubicBezTo>
                      <a:pt x="252" y="64"/>
                      <a:pt x="213" y="32"/>
                      <a:pt x="186" y="18"/>
                    </a:cubicBezTo>
                    <a:cubicBezTo>
                      <a:pt x="159" y="4"/>
                      <a:pt x="147" y="2"/>
                      <a:pt x="123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1943" y="154"/>
                <a:ext cx="431" cy="233"/>
              </a:xfrm>
              <a:custGeom>
                <a:avLst/>
                <a:gdLst/>
                <a:ahLst/>
                <a:cxnLst>
                  <a:cxn ang="0">
                    <a:pos x="6" y="38"/>
                  </a:cxn>
                  <a:cxn ang="0">
                    <a:pos x="9" y="20"/>
                  </a:cxn>
                  <a:cxn ang="0">
                    <a:pos x="42" y="2"/>
                  </a:cxn>
                  <a:cxn ang="0">
                    <a:pos x="90" y="35"/>
                  </a:cxn>
                  <a:cxn ang="0">
                    <a:pos x="189" y="89"/>
                  </a:cxn>
                  <a:cxn ang="0">
                    <a:pos x="288" y="140"/>
                  </a:cxn>
                  <a:cxn ang="0">
                    <a:pos x="375" y="176"/>
                  </a:cxn>
                  <a:cxn ang="0">
                    <a:pos x="396" y="176"/>
                  </a:cxn>
                  <a:cxn ang="0">
                    <a:pos x="429" y="212"/>
                  </a:cxn>
                  <a:cxn ang="0">
                    <a:pos x="408" y="233"/>
                  </a:cxn>
                  <a:cxn ang="0">
                    <a:pos x="333" y="212"/>
                  </a:cxn>
                  <a:cxn ang="0">
                    <a:pos x="186" y="143"/>
                  </a:cxn>
                  <a:cxn ang="0">
                    <a:pos x="48" y="68"/>
                  </a:cxn>
                  <a:cxn ang="0">
                    <a:pos x="6" y="38"/>
                  </a:cxn>
                </a:cxnLst>
                <a:rect l="0" t="0" r="r" b="b"/>
                <a:pathLst>
                  <a:path w="431" h="233">
                    <a:moveTo>
                      <a:pt x="6" y="38"/>
                    </a:moveTo>
                    <a:cubicBezTo>
                      <a:pt x="0" y="26"/>
                      <a:pt x="3" y="26"/>
                      <a:pt x="9" y="20"/>
                    </a:cubicBezTo>
                    <a:cubicBezTo>
                      <a:pt x="15" y="14"/>
                      <a:pt x="29" y="0"/>
                      <a:pt x="42" y="2"/>
                    </a:cubicBezTo>
                    <a:cubicBezTo>
                      <a:pt x="55" y="4"/>
                      <a:pt x="66" y="21"/>
                      <a:pt x="90" y="35"/>
                    </a:cubicBezTo>
                    <a:cubicBezTo>
                      <a:pt x="114" y="49"/>
                      <a:pt x="156" y="72"/>
                      <a:pt x="189" y="89"/>
                    </a:cubicBezTo>
                    <a:cubicBezTo>
                      <a:pt x="222" y="106"/>
                      <a:pt x="257" y="126"/>
                      <a:pt x="288" y="140"/>
                    </a:cubicBezTo>
                    <a:cubicBezTo>
                      <a:pt x="319" y="154"/>
                      <a:pt x="357" y="170"/>
                      <a:pt x="375" y="176"/>
                    </a:cubicBezTo>
                    <a:cubicBezTo>
                      <a:pt x="393" y="182"/>
                      <a:pt x="387" y="170"/>
                      <a:pt x="396" y="176"/>
                    </a:cubicBezTo>
                    <a:cubicBezTo>
                      <a:pt x="405" y="182"/>
                      <a:pt x="427" y="203"/>
                      <a:pt x="429" y="212"/>
                    </a:cubicBezTo>
                    <a:cubicBezTo>
                      <a:pt x="431" y="221"/>
                      <a:pt x="424" y="233"/>
                      <a:pt x="408" y="233"/>
                    </a:cubicBezTo>
                    <a:cubicBezTo>
                      <a:pt x="392" y="233"/>
                      <a:pt x="370" y="227"/>
                      <a:pt x="333" y="212"/>
                    </a:cubicBezTo>
                    <a:cubicBezTo>
                      <a:pt x="296" y="197"/>
                      <a:pt x="234" y="167"/>
                      <a:pt x="186" y="143"/>
                    </a:cubicBezTo>
                    <a:cubicBezTo>
                      <a:pt x="138" y="119"/>
                      <a:pt x="78" y="86"/>
                      <a:pt x="48" y="68"/>
                    </a:cubicBezTo>
                    <a:cubicBezTo>
                      <a:pt x="18" y="50"/>
                      <a:pt x="12" y="50"/>
                      <a:pt x="6" y="3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262" y="87"/>
                <a:ext cx="396" cy="227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53" y="66"/>
                  </a:cxn>
                  <a:cxn ang="0">
                    <a:pos x="176" y="132"/>
                  </a:cxn>
                  <a:cxn ang="0">
                    <a:pos x="293" y="189"/>
                  </a:cxn>
                  <a:cxn ang="0">
                    <a:pos x="341" y="222"/>
                  </a:cxn>
                  <a:cxn ang="0">
                    <a:pos x="377" y="219"/>
                  </a:cxn>
                  <a:cxn ang="0">
                    <a:pos x="377" y="180"/>
                  </a:cxn>
                  <a:cxn ang="0">
                    <a:pos x="260" y="126"/>
                  </a:cxn>
                  <a:cxn ang="0">
                    <a:pos x="113" y="51"/>
                  </a:cxn>
                  <a:cxn ang="0">
                    <a:pos x="41" y="9"/>
                  </a:cxn>
                  <a:cxn ang="0">
                    <a:pos x="2" y="9"/>
                  </a:cxn>
                </a:cxnLst>
                <a:rect l="0" t="0" r="r" b="b"/>
                <a:pathLst>
                  <a:path w="396" h="227">
                    <a:moveTo>
                      <a:pt x="2" y="9"/>
                    </a:moveTo>
                    <a:cubicBezTo>
                      <a:pt x="4" y="18"/>
                      <a:pt x="24" y="45"/>
                      <a:pt x="53" y="66"/>
                    </a:cubicBezTo>
                    <a:cubicBezTo>
                      <a:pt x="82" y="87"/>
                      <a:pt x="136" y="111"/>
                      <a:pt x="176" y="132"/>
                    </a:cubicBezTo>
                    <a:cubicBezTo>
                      <a:pt x="216" y="153"/>
                      <a:pt x="266" y="174"/>
                      <a:pt x="293" y="189"/>
                    </a:cubicBezTo>
                    <a:cubicBezTo>
                      <a:pt x="320" y="204"/>
                      <a:pt x="327" y="217"/>
                      <a:pt x="341" y="222"/>
                    </a:cubicBezTo>
                    <a:cubicBezTo>
                      <a:pt x="355" y="227"/>
                      <a:pt x="371" y="226"/>
                      <a:pt x="377" y="219"/>
                    </a:cubicBezTo>
                    <a:cubicBezTo>
                      <a:pt x="383" y="212"/>
                      <a:pt x="396" y="195"/>
                      <a:pt x="377" y="180"/>
                    </a:cubicBezTo>
                    <a:cubicBezTo>
                      <a:pt x="358" y="165"/>
                      <a:pt x="304" y="147"/>
                      <a:pt x="260" y="126"/>
                    </a:cubicBezTo>
                    <a:cubicBezTo>
                      <a:pt x="216" y="105"/>
                      <a:pt x="149" y="70"/>
                      <a:pt x="113" y="51"/>
                    </a:cubicBezTo>
                    <a:cubicBezTo>
                      <a:pt x="77" y="32"/>
                      <a:pt x="60" y="17"/>
                      <a:pt x="41" y="9"/>
                    </a:cubicBezTo>
                    <a:cubicBezTo>
                      <a:pt x="22" y="1"/>
                      <a:pt x="0" y="0"/>
                      <a:pt x="2" y="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264" y="240"/>
                <a:ext cx="516" cy="223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105" y="97"/>
                  </a:cxn>
                  <a:cxn ang="0">
                    <a:pos x="243" y="178"/>
                  </a:cxn>
                  <a:cxn ang="0">
                    <a:pos x="357" y="217"/>
                  </a:cxn>
                  <a:cxn ang="0">
                    <a:pos x="498" y="214"/>
                  </a:cxn>
                  <a:cxn ang="0">
                    <a:pos x="468" y="187"/>
                  </a:cxn>
                  <a:cxn ang="0">
                    <a:pos x="309" y="136"/>
                  </a:cxn>
                  <a:cxn ang="0">
                    <a:pos x="123" y="34"/>
                  </a:cxn>
                  <a:cxn ang="0">
                    <a:pos x="3" y="10"/>
                  </a:cxn>
                </a:cxnLst>
                <a:rect l="0" t="0" r="r" b="b"/>
                <a:pathLst>
                  <a:path w="516" h="223">
                    <a:moveTo>
                      <a:pt x="3" y="10"/>
                    </a:moveTo>
                    <a:cubicBezTo>
                      <a:pt x="0" y="20"/>
                      <a:pt x="65" y="69"/>
                      <a:pt x="105" y="97"/>
                    </a:cubicBezTo>
                    <a:cubicBezTo>
                      <a:pt x="145" y="125"/>
                      <a:pt x="201" y="158"/>
                      <a:pt x="243" y="178"/>
                    </a:cubicBezTo>
                    <a:cubicBezTo>
                      <a:pt x="285" y="198"/>
                      <a:pt x="315" y="211"/>
                      <a:pt x="357" y="217"/>
                    </a:cubicBezTo>
                    <a:cubicBezTo>
                      <a:pt x="399" y="223"/>
                      <a:pt x="480" y="219"/>
                      <a:pt x="498" y="214"/>
                    </a:cubicBezTo>
                    <a:cubicBezTo>
                      <a:pt x="516" y="209"/>
                      <a:pt x="499" y="200"/>
                      <a:pt x="468" y="187"/>
                    </a:cubicBezTo>
                    <a:cubicBezTo>
                      <a:pt x="437" y="174"/>
                      <a:pt x="366" y="161"/>
                      <a:pt x="309" y="136"/>
                    </a:cubicBezTo>
                    <a:cubicBezTo>
                      <a:pt x="252" y="111"/>
                      <a:pt x="172" y="54"/>
                      <a:pt x="123" y="34"/>
                    </a:cubicBezTo>
                    <a:cubicBezTo>
                      <a:pt x="74" y="14"/>
                      <a:pt x="6" y="0"/>
                      <a:pt x="3" y="1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723" y="324"/>
                <a:ext cx="414" cy="100"/>
              </a:xfrm>
              <a:custGeom>
                <a:avLst/>
                <a:gdLst/>
                <a:ahLst/>
                <a:cxnLst>
                  <a:cxn ang="0">
                    <a:pos x="69" y="60"/>
                  </a:cxn>
                  <a:cxn ang="0">
                    <a:pos x="12" y="42"/>
                  </a:cxn>
                  <a:cxn ang="0">
                    <a:pos x="3" y="15"/>
                  </a:cxn>
                  <a:cxn ang="0">
                    <a:pos x="30" y="0"/>
                  </a:cxn>
                  <a:cxn ang="0">
                    <a:pos x="117" y="18"/>
                  </a:cxn>
                  <a:cxn ang="0">
                    <a:pos x="243" y="48"/>
                  </a:cxn>
                  <a:cxn ang="0">
                    <a:pos x="387" y="48"/>
                  </a:cxn>
                  <a:cxn ang="0">
                    <a:pos x="408" y="54"/>
                  </a:cxn>
                  <a:cxn ang="0">
                    <a:pos x="381" y="87"/>
                  </a:cxn>
                  <a:cxn ang="0">
                    <a:pos x="318" y="99"/>
                  </a:cxn>
                  <a:cxn ang="0">
                    <a:pos x="195" y="93"/>
                  </a:cxn>
                  <a:cxn ang="0">
                    <a:pos x="69" y="60"/>
                  </a:cxn>
                </a:cxnLst>
                <a:rect l="0" t="0" r="r" b="b"/>
                <a:pathLst>
                  <a:path w="414" h="100">
                    <a:moveTo>
                      <a:pt x="69" y="60"/>
                    </a:moveTo>
                    <a:cubicBezTo>
                      <a:pt x="39" y="52"/>
                      <a:pt x="23" y="49"/>
                      <a:pt x="12" y="42"/>
                    </a:cubicBezTo>
                    <a:cubicBezTo>
                      <a:pt x="1" y="35"/>
                      <a:pt x="0" y="22"/>
                      <a:pt x="3" y="15"/>
                    </a:cubicBezTo>
                    <a:cubicBezTo>
                      <a:pt x="6" y="8"/>
                      <a:pt x="11" y="0"/>
                      <a:pt x="30" y="0"/>
                    </a:cubicBezTo>
                    <a:cubicBezTo>
                      <a:pt x="49" y="0"/>
                      <a:pt x="82" y="10"/>
                      <a:pt x="117" y="18"/>
                    </a:cubicBezTo>
                    <a:cubicBezTo>
                      <a:pt x="152" y="26"/>
                      <a:pt x="198" y="43"/>
                      <a:pt x="243" y="48"/>
                    </a:cubicBezTo>
                    <a:cubicBezTo>
                      <a:pt x="288" y="53"/>
                      <a:pt x="360" y="47"/>
                      <a:pt x="387" y="48"/>
                    </a:cubicBezTo>
                    <a:cubicBezTo>
                      <a:pt x="414" y="49"/>
                      <a:pt x="409" y="48"/>
                      <a:pt x="408" y="54"/>
                    </a:cubicBezTo>
                    <a:cubicBezTo>
                      <a:pt x="407" y="60"/>
                      <a:pt x="396" y="80"/>
                      <a:pt x="381" y="87"/>
                    </a:cubicBezTo>
                    <a:cubicBezTo>
                      <a:pt x="366" y="94"/>
                      <a:pt x="349" y="98"/>
                      <a:pt x="318" y="99"/>
                    </a:cubicBezTo>
                    <a:cubicBezTo>
                      <a:pt x="287" y="100"/>
                      <a:pt x="237" y="99"/>
                      <a:pt x="195" y="93"/>
                    </a:cubicBezTo>
                    <a:cubicBezTo>
                      <a:pt x="153" y="87"/>
                      <a:pt x="99" y="68"/>
                      <a:pt x="69" y="6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3165" y="375"/>
                <a:ext cx="150" cy="72"/>
              </a:xfrm>
              <a:custGeom>
                <a:avLst/>
                <a:gdLst/>
                <a:ahLst/>
                <a:cxnLst>
                  <a:cxn ang="0">
                    <a:pos x="3" y="67"/>
                  </a:cxn>
                  <a:cxn ang="0">
                    <a:pos x="84" y="19"/>
                  </a:cxn>
                  <a:cxn ang="0">
                    <a:pos x="123" y="1"/>
                  </a:cxn>
                  <a:cxn ang="0">
                    <a:pos x="150" y="22"/>
                  </a:cxn>
                  <a:cxn ang="0">
                    <a:pos x="123" y="55"/>
                  </a:cxn>
                  <a:cxn ang="0">
                    <a:pos x="90" y="70"/>
                  </a:cxn>
                  <a:cxn ang="0">
                    <a:pos x="0" y="67"/>
                  </a:cxn>
                </a:cxnLst>
                <a:rect l="0" t="0" r="r" b="b"/>
                <a:pathLst>
                  <a:path w="150" h="72">
                    <a:moveTo>
                      <a:pt x="3" y="67"/>
                    </a:moveTo>
                    <a:cubicBezTo>
                      <a:pt x="16" y="59"/>
                      <a:pt x="64" y="30"/>
                      <a:pt x="84" y="19"/>
                    </a:cubicBezTo>
                    <a:cubicBezTo>
                      <a:pt x="104" y="8"/>
                      <a:pt x="112" y="0"/>
                      <a:pt x="123" y="1"/>
                    </a:cubicBezTo>
                    <a:cubicBezTo>
                      <a:pt x="134" y="2"/>
                      <a:pt x="150" y="13"/>
                      <a:pt x="150" y="22"/>
                    </a:cubicBezTo>
                    <a:cubicBezTo>
                      <a:pt x="150" y="31"/>
                      <a:pt x="133" y="47"/>
                      <a:pt x="123" y="55"/>
                    </a:cubicBezTo>
                    <a:cubicBezTo>
                      <a:pt x="113" y="63"/>
                      <a:pt x="110" y="68"/>
                      <a:pt x="90" y="70"/>
                    </a:cubicBezTo>
                    <a:cubicBezTo>
                      <a:pt x="70" y="72"/>
                      <a:pt x="35" y="69"/>
                      <a:pt x="0" y="67"/>
                    </a:cubicBez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3463" y="267"/>
                <a:ext cx="148" cy="91"/>
              </a:xfrm>
              <a:custGeom>
                <a:avLst/>
                <a:gdLst/>
                <a:ahLst/>
                <a:cxnLst>
                  <a:cxn ang="0">
                    <a:pos x="1" y="69"/>
                  </a:cxn>
                  <a:cxn ang="0">
                    <a:pos x="25" y="51"/>
                  </a:cxn>
                  <a:cxn ang="0">
                    <a:pos x="100" y="9"/>
                  </a:cxn>
                  <a:cxn ang="0">
                    <a:pos x="133" y="3"/>
                  </a:cxn>
                  <a:cxn ang="0">
                    <a:pos x="136" y="27"/>
                  </a:cxn>
                  <a:cxn ang="0">
                    <a:pos x="61" y="75"/>
                  </a:cxn>
                  <a:cxn ang="0">
                    <a:pos x="19" y="90"/>
                  </a:cxn>
                  <a:cxn ang="0">
                    <a:pos x="1" y="69"/>
                  </a:cxn>
                </a:cxnLst>
                <a:rect l="0" t="0" r="r" b="b"/>
                <a:pathLst>
                  <a:path w="148" h="91">
                    <a:moveTo>
                      <a:pt x="1" y="69"/>
                    </a:moveTo>
                    <a:cubicBezTo>
                      <a:pt x="2" y="63"/>
                      <a:pt x="9" y="61"/>
                      <a:pt x="25" y="51"/>
                    </a:cubicBezTo>
                    <a:cubicBezTo>
                      <a:pt x="41" y="41"/>
                      <a:pt x="82" y="17"/>
                      <a:pt x="100" y="9"/>
                    </a:cubicBezTo>
                    <a:cubicBezTo>
                      <a:pt x="118" y="1"/>
                      <a:pt x="127" y="0"/>
                      <a:pt x="133" y="3"/>
                    </a:cubicBezTo>
                    <a:cubicBezTo>
                      <a:pt x="139" y="6"/>
                      <a:pt x="148" y="15"/>
                      <a:pt x="136" y="27"/>
                    </a:cubicBezTo>
                    <a:cubicBezTo>
                      <a:pt x="124" y="39"/>
                      <a:pt x="80" y="65"/>
                      <a:pt x="61" y="75"/>
                    </a:cubicBezTo>
                    <a:cubicBezTo>
                      <a:pt x="42" y="85"/>
                      <a:pt x="29" y="91"/>
                      <a:pt x="19" y="90"/>
                    </a:cubicBezTo>
                    <a:cubicBezTo>
                      <a:pt x="9" y="89"/>
                      <a:pt x="0" y="75"/>
                      <a:pt x="1" y="6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3580" y="58"/>
                <a:ext cx="938" cy="158"/>
              </a:xfrm>
              <a:custGeom>
                <a:avLst/>
                <a:gdLst/>
                <a:ahLst/>
                <a:cxnLst>
                  <a:cxn ang="0">
                    <a:pos x="172" y="86"/>
                  </a:cxn>
                  <a:cxn ang="0">
                    <a:pos x="61" y="137"/>
                  </a:cxn>
                  <a:cxn ang="0">
                    <a:pos x="16" y="155"/>
                  </a:cxn>
                  <a:cxn ang="0">
                    <a:pos x="7" y="122"/>
                  </a:cxn>
                  <a:cxn ang="0">
                    <a:pos x="58" y="80"/>
                  </a:cxn>
                  <a:cxn ang="0">
                    <a:pos x="172" y="38"/>
                  </a:cxn>
                  <a:cxn ang="0">
                    <a:pos x="304" y="11"/>
                  </a:cxn>
                  <a:cxn ang="0">
                    <a:pos x="463" y="2"/>
                  </a:cxn>
                  <a:cxn ang="0">
                    <a:pos x="631" y="23"/>
                  </a:cxn>
                  <a:cxn ang="0">
                    <a:pos x="796" y="53"/>
                  </a:cxn>
                  <a:cxn ang="0">
                    <a:pos x="841" y="47"/>
                  </a:cxn>
                  <a:cxn ang="0">
                    <a:pos x="907" y="71"/>
                  </a:cxn>
                  <a:cxn ang="0">
                    <a:pos x="919" y="101"/>
                  </a:cxn>
                  <a:cxn ang="0">
                    <a:pos x="793" y="98"/>
                  </a:cxn>
                  <a:cxn ang="0">
                    <a:pos x="634" y="62"/>
                  </a:cxn>
                  <a:cxn ang="0">
                    <a:pos x="439" y="38"/>
                  </a:cxn>
                  <a:cxn ang="0">
                    <a:pos x="238" y="59"/>
                  </a:cxn>
                  <a:cxn ang="0">
                    <a:pos x="172" y="86"/>
                  </a:cxn>
                </a:cxnLst>
                <a:rect l="0" t="0" r="r" b="b"/>
                <a:pathLst>
                  <a:path w="938" h="158">
                    <a:moveTo>
                      <a:pt x="172" y="86"/>
                    </a:moveTo>
                    <a:cubicBezTo>
                      <a:pt x="142" y="99"/>
                      <a:pt x="87" y="126"/>
                      <a:pt x="61" y="137"/>
                    </a:cubicBezTo>
                    <a:cubicBezTo>
                      <a:pt x="35" y="148"/>
                      <a:pt x="25" y="158"/>
                      <a:pt x="16" y="155"/>
                    </a:cubicBezTo>
                    <a:cubicBezTo>
                      <a:pt x="7" y="152"/>
                      <a:pt x="0" y="134"/>
                      <a:pt x="7" y="122"/>
                    </a:cubicBezTo>
                    <a:cubicBezTo>
                      <a:pt x="14" y="110"/>
                      <a:pt x="31" y="94"/>
                      <a:pt x="58" y="80"/>
                    </a:cubicBezTo>
                    <a:cubicBezTo>
                      <a:pt x="85" y="66"/>
                      <a:pt x="131" y="49"/>
                      <a:pt x="172" y="38"/>
                    </a:cubicBezTo>
                    <a:cubicBezTo>
                      <a:pt x="213" y="27"/>
                      <a:pt x="256" y="17"/>
                      <a:pt x="304" y="11"/>
                    </a:cubicBezTo>
                    <a:cubicBezTo>
                      <a:pt x="352" y="5"/>
                      <a:pt x="409" y="0"/>
                      <a:pt x="463" y="2"/>
                    </a:cubicBezTo>
                    <a:cubicBezTo>
                      <a:pt x="517" y="4"/>
                      <a:pt x="576" y="15"/>
                      <a:pt x="631" y="23"/>
                    </a:cubicBezTo>
                    <a:cubicBezTo>
                      <a:pt x="686" y="31"/>
                      <a:pt x="761" y="49"/>
                      <a:pt x="796" y="53"/>
                    </a:cubicBezTo>
                    <a:cubicBezTo>
                      <a:pt x="831" y="57"/>
                      <a:pt x="823" y="44"/>
                      <a:pt x="841" y="47"/>
                    </a:cubicBezTo>
                    <a:cubicBezTo>
                      <a:pt x="859" y="50"/>
                      <a:pt x="894" y="62"/>
                      <a:pt x="907" y="71"/>
                    </a:cubicBezTo>
                    <a:cubicBezTo>
                      <a:pt x="920" y="80"/>
                      <a:pt x="938" y="97"/>
                      <a:pt x="919" y="101"/>
                    </a:cubicBezTo>
                    <a:cubicBezTo>
                      <a:pt x="900" y="105"/>
                      <a:pt x="840" y="104"/>
                      <a:pt x="793" y="98"/>
                    </a:cubicBezTo>
                    <a:cubicBezTo>
                      <a:pt x="746" y="92"/>
                      <a:pt x="693" y="72"/>
                      <a:pt x="634" y="62"/>
                    </a:cubicBezTo>
                    <a:cubicBezTo>
                      <a:pt x="575" y="52"/>
                      <a:pt x="505" y="38"/>
                      <a:pt x="439" y="38"/>
                    </a:cubicBezTo>
                    <a:cubicBezTo>
                      <a:pt x="373" y="38"/>
                      <a:pt x="284" y="51"/>
                      <a:pt x="238" y="59"/>
                    </a:cubicBezTo>
                    <a:cubicBezTo>
                      <a:pt x="192" y="67"/>
                      <a:pt x="202" y="73"/>
                      <a:pt x="172" y="8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3686" y="145"/>
                <a:ext cx="372" cy="98"/>
              </a:xfrm>
              <a:custGeom>
                <a:avLst/>
                <a:gdLst/>
                <a:ahLst/>
                <a:cxnLst>
                  <a:cxn ang="0">
                    <a:pos x="18" y="47"/>
                  </a:cxn>
                  <a:cxn ang="0">
                    <a:pos x="141" y="17"/>
                  </a:cxn>
                  <a:cxn ang="0">
                    <a:pos x="246" y="2"/>
                  </a:cxn>
                  <a:cxn ang="0">
                    <a:pos x="351" y="5"/>
                  </a:cxn>
                  <a:cxn ang="0">
                    <a:pos x="372" y="23"/>
                  </a:cxn>
                  <a:cxn ang="0">
                    <a:pos x="354" y="44"/>
                  </a:cxn>
                  <a:cxn ang="0">
                    <a:pos x="264" y="50"/>
                  </a:cxn>
                  <a:cxn ang="0">
                    <a:pos x="168" y="53"/>
                  </a:cxn>
                  <a:cxn ang="0">
                    <a:pos x="72" y="77"/>
                  </a:cxn>
                  <a:cxn ang="0">
                    <a:pos x="15" y="95"/>
                  </a:cxn>
                  <a:cxn ang="0">
                    <a:pos x="0" y="56"/>
                  </a:cxn>
                </a:cxnLst>
                <a:rect l="0" t="0" r="r" b="b"/>
                <a:pathLst>
                  <a:path w="372" h="98">
                    <a:moveTo>
                      <a:pt x="18" y="47"/>
                    </a:moveTo>
                    <a:cubicBezTo>
                      <a:pt x="60" y="36"/>
                      <a:pt x="103" y="25"/>
                      <a:pt x="141" y="17"/>
                    </a:cubicBezTo>
                    <a:cubicBezTo>
                      <a:pt x="179" y="9"/>
                      <a:pt x="211" y="4"/>
                      <a:pt x="246" y="2"/>
                    </a:cubicBezTo>
                    <a:cubicBezTo>
                      <a:pt x="281" y="0"/>
                      <a:pt x="330" y="1"/>
                      <a:pt x="351" y="5"/>
                    </a:cubicBezTo>
                    <a:cubicBezTo>
                      <a:pt x="372" y="9"/>
                      <a:pt x="372" y="17"/>
                      <a:pt x="372" y="23"/>
                    </a:cubicBezTo>
                    <a:cubicBezTo>
                      <a:pt x="372" y="29"/>
                      <a:pt x="372" y="40"/>
                      <a:pt x="354" y="44"/>
                    </a:cubicBezTo>
                    <a:cubicBezTo>
                      <a:pt x="336" y="48"/>
                      <a:pt x="295" y="49"/>
                      <a:pt x="264" y="50"/>
                    </a:cubicBezTo>
                    <a:cubicBezTo>
                      <a:pt x="233" y="51"/>
                      <a:pt x="200" y="49"/>
                      <a:pt x="168" y="53"/>
                    </a:cubicBezTo>
                    <a:cubicBezTo>
                      <a:pt x="136" y="57"/>
                      <a:pt x="98" y="70"/>
                      <a:pt x="72" y="77"/>
                    </a:cubicBezTo>
                    <a:cubicBezTo>
                      <a:pt x="46" y="84"/>
                      <a:pt x="27" y="98"/>
                      <a:pt x="15" y="95"/>
                    </a:cubicBezTo>
                    <a:cubicBezTo>
                      <a:pt x="3" y="92"/>
                      <a:pt x="1" y="74"/>
                      <a:pt x="0" y="56"/>
                    </a:cubicBez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3618" y="308"/>
                <a:ext cx="318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12" y="137"/>
                  </a:cxn>
                  <a:cxn ang="0">
                    <a:pos x="162" y="71"/>
                  </a:cxn>
                  <a:cxn ang="0">
                    <a:pos x="249" y="20"/>
                  </a:cxn>
                  <a:cxn ang="0">
                    <a:pos x="285" y="2"/>
                  </a:cxn>
                  <a:cxn ang="0">
                    <a:pos x="309" y="11"/>
                  </a:cxn>
                  <a:cxn ang="0">
                    <a:pos x="303" y="47"/>
                  </a:cxn>
                  <a:cxn ang="0">
                    <a:pos x="219" y="89"/>
                  </a:cxn>
                  <a:cxn ang="0">
                    <a:pos x="108" y="140"/>
                  </a:cxn>
                  <a:cxn ang="0">
                    <a:pos x="57" y="152"/>
                  </a:cxn>
                  <a:cxn ang="0">
                    <a:pos x="0" y="158"/>
                  </a:cxn>
                </a:cxnLst>
                <a:rect l="0" t="0" r="r" b="b"/>
                <a:pathLst>
                  <a:path w="318" h="158">
                    <a:moveTo>
                      <a:pt x="0" y="158"/>
                    </a:moveTo>
                    <a:lnTo>
                      <a:pt x="12" y="137"/>
                    </a:lnTo>
                    <a:cubicBezTo>
                      <a:pt x="39" y="123"/>
                      <a:pt x="122" y="90"/>
                      <a:pt x="162" y="71"/>
                    </a:cubicBezTo>
                    <a:cubicBezTo>
                      <a:pt x="202" y="52"/>
                      <a:pt x="229" y="31"/>
                      <a:pt x="249" y="20"/>
                    </a:cubicBezTo>
                    <a:cubicBezTo>
                      <a:pt x="269" y="9"/>
                      <a:pt x="275" y="4"/>
                      <a:pt x="285" y="2"/>
                    </a:cubicBezTo>
                    <a:cubicBezTo>
                      <a:pt x="295" y="0"/>
                      <a:pt x="306" y="4"/>
                      <a:pt x="309" y="11"/>
                    </a:cubicBezTo>
                    <a:cubicBezTo>
                      <a:pt x="312" y="18"/>
                      <a:pt x="318" y="34"/>
                      <a:pt x="303" y="47"/>
                    </a:cubicBezTo>
                    <a:cubicBezTo>
                      <a:pt x="288" y="60"/>
                      <a:pt x="252" y="74"/>
                      <a:pt x="219" y="89"/>
                    </a:cubicBezTo>
                    <a:cubicBezTo>
                      <a:pt x="186" y="104"/>
                      <a:pt x="135" y="130"/>
                      <a:pt x="108" y="140"/>
                    </a:cubicBezTo>
                    <a:cubicBezTo>
                      <a:pt x="81" y="150"/>
                      <a:pt x="74" y="150"/>
                      <a:pt x="57" y="152"/>
                    </a:cubicBezTo>
                    <a:cubicBezTo>
                      <a:pt x="40" y="154"/>
                      <a:pt x="23" y="154"/>
                      <a:pt x="0" y="15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413" y="291"/>
                <a:ext cx="380" cy="174"/>
              </a:xfrm>
              <a:custGeom>
                <a:avLst/>
                <a:gdLst/>
                <a:ahLst/>
                <a:cxnLst>
                  <a:cxn ang="0">
                    <a:pos x="3" y="165"/>
                  </a:cxn>
                  <a:cxn ang="0">
                    <a:pos x="129" y="93"/>
                  </a:cxn>
                  <a:cxn ang="0">
                    <a:pos x="261" y="30"/>
                  </a:cxn>
                  <a:cxn ang="0">
                    <a:pos x="351" y="0"/>
                  </a:cxn>
                  <a:cxn ang="0">
                    <a:pos x="378" y="27"/>
                  </a:cxn>
                  <a:cxn ang="0">
                    <a:pos x="336" y="51"/>
                  </a:cxn>
                  <a:cxn ang="0">
                    <a:pos x="291" y="60"/>
                  </a:cxn>
                  <a:cxn ang="0">
                    <a:pos x="240" y="75"/>
                  </a:cxn>
                  <a:cxn ang="0">
                    <a:pos x="189" y="120"/>
                  </a:cxn>
                  <a:cxn ang="0">
                    <a:pos x="102" y="174"/>
                  </a:cxn>
                  <a:cxn ang="0">
                    <a:pos x="0" y="162"/>
                  </a:cxn>
                </a:cxnLst>
                <a:rect l="0" t="0" r="r" b="b"/>
                <a:pathLst>
                  <a:path w="380" h="174">
                    <a:moveTo>
                      <a:pt x="3" y="165"/>
                    </a:moveTo>
                    <a:cubicBezTo>
                      <a:pt x="24" y="153"/>
                      <a:pt x="86" y="115"/>
                      <a:pt x="129" y="93"/>
                    </a:cubicBezTo>
                    <a:cubicBezTo>
                      <a:pt x="172" y="71"/>
                      <a:pt x="224" y="45"/>
                      <a:pt x="261" y="30"/>
                    </a:cubicBezTo>
                    <a:cubicBezTo>
                      <a:pt x="298" y="15"/>
                      <a:pt x="332" y="0"/>
                      <a:pt x="351" y="0"/>
                    </a:cubicBezTo>
                    <a:cubicBezTo>
                      <a:pt x="370" y="0"/>
                      <a:pt x="380" y="19"/>
                      <a:pt x="378" y="27"/>
                    </a:cubicBezTo>
                    <a:cubicBezTo>
                      <a:pt x="376" y="35"/>
                      <a:pt x="350" y="46"/>
                      <a:pt x="336" y="51"/>
                    </a:cubicBezTo>
                    <a:cubicBezTo>
                      <a:pt x="322" y="56"/>
                      <a:pt x="307" y="56"/>
                      <a:pt x="291" y="60"/>
                    </a:cubicBezTo>
                    <a:cubicBezTo>
                      <a:pt x="275" y="64"/>
                      <a:pt x="257" y="65"/>
                      <a:pt x="240" y="75"/>
                    </a:cubicBezTo>
                    <a:cubicBezTo>
                      <a:pt x="223" y="85"/>
                      <a:pt x="212" y="104"/>
                      <a:pt x="189" y="120"/>
                    </a:cubicBezTo>
                    <a:cubicBezTo>
                      <a:pt x="166" y="136"/>
                      <a:pt x="133" y="167"/>
                      <a:pt x="102" y="174"/>
                    </a:cubicBezTo>
                    <a:lnTo>
                      <a:pt x="0" y="16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4178" y="187"/>
                <a:ext cx="523" cy="69"/>
              </a:xfrm>
              <a:custGeom>
                <a:avLst/>
                <a:gdLst/>
                <a:ahLst/>
                <a:cxnLst>
                  <a:cxn ang="0">
                    <a:pos x="84" y="11"/>
                  </a:cxn>
                  <a:cxn ang="0">
                    <a:pos x="27" y="5"/>
                  </a:cxn>
                  <a:cxn ang="0">
                    <a:pos x="9" y="35"/>
                  </a:cxn>
                  <a:cxn ang="0">
                    <a:pos x="81" y="56"/>
                  </a:cxn>
                  <a:cxn ang="0">
                    <a:pos x="255" y="68"/>
                  </a:cxn>
                  <a:cxn ang="0">
                    <a:pos x="432" y="50"/>
                  </a:cxn>
                  <a:cxn ang="0">
                    <a:pos x="513" y="5"/>
                  </a:cxn>
                  <a:cxn ang="0">
                    <a:pos x="372" y="20"/>
                  </a:cxn>
                  <a:cxn ang="0">
                    <a:pos x="141" y="14"/>
                  </a:cxn>
                  <a:cxn ang="0">
                    <a:pos x="84" y="11"/>
                  </a:cxn>
                </a:cxnLst>
                <a:rect l="0" t="0" r="r" b="b"/>
                <a:pathLst>
                  <a:path w="523" h="69">
                    <a:moveTo>
                      <a:pt x="84" y="11"/>
                    </a:moveTo>
                    <a:cubicBezTo>
                      <a:pt x="65" y="9"/>
                      <a:pt x="40" y="1"/>
                      <a:pt x="27" y="5"/>
                    </a:cubicBezTo>
                    <a:cubicBezTo>
                      <a:pt x="14" y="9"/>
                      <a:pt x="0" y="27"/>
                      <a:pt x="9" y="35"/>
                    </a:cubicBezTo>
                    <a:cubicBezTo>
                      <a:pt x="18" y="43"/>
                      <a:pt x="40" y="51"/>
                      <a:pt x="81" y="56"/>
                    </a:cubicBezTo>
                    <a:cubicBezTo>
                      <a:pt x="122" y="61"/>
                      <a:pt x="197" y="69"/>
                      <a:pt x="255" y="68"/>
                    </a:cubicBezTo>
                    <a:cubicBezTo>
                      <a:pt x="313" y="67"/>
                      <a:pt x="389" y="60"/>
                      <a:pt x="432" y="50"/>
                    </a:cubicBezTo>
                    <a:cubicBezTo>
                      <a:pt x="475" y="40"/>
                      <a:pt x="523" y="10"/>
                      <a:pt x="513" y="5"/>
                    </a:cubicBezTo>
                    <a:cubicBezTo>
                      <a:pt x="503" y="0"/>
                      <a:pt x="434" y="19"/>
                      <a:pt x="372" y="20"/>
                    </a:cubicBezTo>
                    <a:cubicBezTo>
                      <a:pt x="310" y="21"/>
                      <a:pt x="189" y="15"/>
                      <a:pt x="141" y="14"/>
                    </a:cubicBezTo>
                    <a:cubicBezTo>
                      <a:pt x="93" y="13"/>
                      <a:pt x="103" y="13"/>
                      <a:pt x="84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4689" y="186"/>
                <a:ext cx="537" cy="120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188" y="3"/>
                  </a:cxn>
                  <a:cxn ang="0">
                    <a:pos x="323" y="27"/>
                  </a:cxn>
                  <a:cxn ang="0">
                    <a:pos x="464" y="69"/>
                  </a:cxn>
                  <a:cxn ang="0">
                    <a:pos x="521" y="90"/>
                  </a:cxn>
                  <a:cxn ang="0">
                    <a:pos x="533" y="105"/>
                  </a:cxn>
                  <a:cxn ang="0">
                    <a:pos x="497" y="120"/>
                  </a:cxn>
                  <a:cxn ang="0">
                    <a:pos x="452" y="108"/>
                  </a:cxn>
                  <a:cxn ang="0">
                    <a:pos x="350" y="72"/>
                  </a:cxn>
                  <a:cxn ang="0">
                    <a:pos x="158" y="39"/>
                  </a:cxn>
                  <a:cxn ang="0">
                    <a:pos x="50" y="39"/>
                  </a:cxn>
                  <a:cxn ang="0">
                    <a:pos x="23" y="6"/>
                  </a:cxn>
                </a:cxnLst>
                <a:rect l="0" t="0" r="r" b="b"/>
                <a:pathLst>
                  <a:path w="537" h="120">
                    <a:moveTo>
                      <a:pt x="23" y="6"/>
                    </a:moveTo>
                    <a:cubicBezTo>
                      <a:pt x="46" y="0"/>
                      <a:pt x="138" y="0"/>
                      <a:pt x="188" y="3"/>
                    </a:cubicBezTo>
                    <a:cubicBezTo>
                      <a:pt x="238" y="6"/>
                      <a:pt x="277" y="16"/>
                      <a:pt x="323" y="27"/>
                    </a:cubicBezTo>
                    <a:cubicBezTo>
                      <a:pt x="369" y="38"/>
                      <a:pt x="431" y="59"/>
                      <a:pt x="464" y="69"/>
                    </a:cubicBezTo>
                    <a:cubicBezTo>
                      <a:pt x="497" y="79"/>
                      <a:pt x="509" y="84"/>
                      <a:pt x="521" y="90"/>
                    </a:cubicBezTo>
                    <a:cubicBezTo>
                      <a:pt x="533" y="96"/>
                      <a:pt x="537" y="100"/>
                      <a:pt x="533" y="105"/>
                    </a:cubicBezTo>
                    <a:cubicBezTo>
                      <a:pt x="529" y="110"/>
                      <a:pt x="510" y="120"/>
                      <a:pt x="497" y="120"/>
                    </a:cubicBezTo>
                    <a:cubicBezTo>
                      <a:pt x="484" y="120"/>
                      <a:pt x="476" y="116"/>
                      <a:pt x="452" y="108"/>
                    </a:cubicBezTo>
                    <a:cubicBezTo>
                      <a:pt x="428" y="100"/>
                      <a:pt x="399" y="84"/>
                      <a:pt x="350" y="72"/>
                    </a:cubicBezTo>
                    <a:cubicBezTo>
                      <a:pt x="301" y="60"/>
                      <a:pt x="208" y="45"/>
                      <a:pt x="158" y="39"/>
                    </a:cubicBezTo>
                    <a:cubicBezTo>
                      <a:pt x="108" y="33"/>
                      <a:pt x="72" y="43"/>
                      <a:pt x="50" y="39"/>
                    </a:cubicBezTo>
                    <a:cubicBezTo>
                      <a:pt x="28" y="35"/>
                      <a:pt x="0" y="12"/>
                      <a:pt x="23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4968" y="312"/>
                <a:ext cx="800" cy="143"/>
              </a:xfrm>
              <a:custGeom>
                <a:avLst/>
                <a:gdLst/>
                <a:ahLst/>
                <a:cxnLst>
                  <a:cxn ang="0">
                    <a:pos x="800" y="24"/>
                  </a:cxn>
                  <a:cxn ang="0">
                    <a:pos x="782" y="15"/>
                  </a:cxn>
                  <a:cxn ang="0">
                    <a:pos x="659" y="63"/>
                  </a:cxn>
                  <a:cxn ang="0">
                    <a:pos x="500" y="84"/>
                  </a:cxn>
                  <a:cxn ang="0">
                    <a:pos x="326" y="69"/>
                  </a:cxn>
                  <a:cxn ang="0">
                    <a:pos x="98" y="21"/>
                  </a:cxn>
                  <a:cxn ang="0">
                    <a:pos x="11" y="6"/>
                  </a:cxn>
                  <a:cxn ang="0">
                    <a:pos x="32" y="60"/>
                  </a:cxn>
                  <a:cxn ang="0">
                    <a:pos x="155" y="96"/>
                  </a:cxn>
                  <a:cxn ang="0">
                    <a:pos x="410" y="138"/>
                  </a:cxn>
                  <a:cxn ang="0">
                    <a:pos x="596" y="129"/>
                  </a:cxn>
                  <a:cxn ang="0">
                    <a:pos x="737" y="90"/>
                  </a:cxn>
                  <a:cxn ang="0">
                    <a:pos x="788" y="69"/>
                  </a:cxn>
                  <a:cxn ang="0">
                    <a:pos x="800" y="24"/>
                  </a:cxn>
                </a:cxnLst>
                <a:rect l="0" t="0" r="r" b="b"/>
                <a:pathLst>
                  <a:path w="800" h="143">
                    <a:moveTo>
                      <a:pt x="800" y="24"/>
                    </a:moveTo>
                    <a:lnTo>
                      <a:pt x="782" y="15"/>
                    </a:lnTo>
                    <a:cubicBezTo>
                      <a:pt x="759" y="21"/>
                      <a:pt x="706" y="51"/>
                      <a:pt x="659" y="63"/>
                    </a:cubicBezTo>
                    <a:cubicBezTo>
                      <a:pt x="612" y="75"/>
                      <a:pt x="555" y="83"/>
                      <a:pt x="500" y="84"/>
                    </a:cubicBezTo>
                    <a:cubicBezTo>
                      <a:pt x="445" y="85"/>
                      <a:pt x="393" y="79"/>
                      <a:pt x="326" y="69"/>
                    </a:cubicBezTo>
                    <a:cubicBezTo>
                      <a:pt x="259" y="59"/>
                      <a:pt x="150" y="31"/>
                      <a:pt x="98" y="21"/>
                    </a:cubicBezTo>
                    <a:cubicBezTo>
                      <a:pt x="46" y="11"/>
                      <a:pt x="22" y="0"/>
                      <a:pt x="11" y="6"/>
                    </a:cubicBezTo>
                    <a:cubicBezTo>
                      <a:pt x="0" y="12"/>
                      <a:pt x="8" y="45"/>
                      <a:pt x="32" y="60"/>
                    </a:cubicBezTo>
                    <a:cubicBezTo>
                      <a:pt x="56" y="75"/>
                      <a:pt x="92" y="83"/>
                      <a:pt x="155" y="96"/>
                    </a:cubicBezTo>
                    <a:cubicBezTo>
                      <a:pt x="218" y="109"/>
                      <a:pt x="337" y="133"/>
                      <a:pt x="410" y="138"/>
                    </a:cubicBezTo>
                    <a:cubicBezTo>
                      <a:pt x="483" y="143"/>
                      <a:pt x="542" y="137"/>
                      <a:pt x="596" y="129"/>
                    </a:cubicBezTo>
                    <a:cubicBezTo>
                      <a:pt x="650" y="121"/>
                      <a:pt x="705" y="100"/>
                      <a:pt x="737" y="90"/>
                    </a:cubicBezTo>
                    <a:cubicBezTo>
                      <a:pt x="769" y="80"/>
                      <a:pt x="780" y="80"/>
                      <a:pt x="788" y="69"/>
                    </a:cubicBezTo>
                    <a:cubicBezTo>
                      <a:pt x="796" y="58"/>
                      <a:pt x="792" y="39"/>
                      <a:pt x="800" y="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5318" y="240"/>
                <a:ext cx="402" cy="11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384" y="12"/>
                  </a:cxn>
                  <a:cxn ang="0">
                    <a:pos x="276" y="51"/>
                  </a:cxn>
                  <a:cxn ang="0">
                    <a:pos x="165" y="66"/>
                  </a:cxn>
                  <a:cxn ang="0">
                    <a:pos x="51" y="57"/>
                  </a:cxn>
                  <a:cxn ang="0">
                    <a:pos x="15" y="54"/>
                  </a:cxn>
                  <a:cxn ang="0">
                    <a:pos x="3" y="69"/>
                  </a:cxn>
                  <a:cxn ang="0">
                    <a:pos x="9" y="93"/>
                  </a:cxn>
                  <a:cxn ang="0">
                    <a:pos x="54" y="102"/>
                  </a:cxn>
                  <a:cxn ang="0">
                    <a:pos x="198" y="111"/>
                  </a:cxn>
                  <a:cxn ang="0">
                    <a:pos x="336" y="75"/>
                  </a:cxn>
                  <a:cxn ang="0">
                    <a:pos x="375" y="54"/>
                  </a:cxn>
                  <a:cxn ang="0">
                    <a:pos x="402" y="0"/>
                  </a:cxn>
                </a:cxnLst>
                <a:rect l="0" t="0" r="r" b="b"/>
                <a:pathLst>
                  <a:path w="402" h="115">
                    <a:moveTo>
                      <a:pt x="402" y="0"/>
                    </a:moveTo>
                    <a:lnTo>
                      <a:pt x="384" y="12"/>
                    </a:lnTo>
                    <a:cubicBezTo>
                      <a:pt x="363" y="20"/>
                      <a:pt x="312" y="42"/>
                      <a:pt x="276" y="51"/>
                    </a:cubicBezTo>
                    <a:cubicBezTo>
                      <a:pt x="240" y="60"/>
                      <a:pt x="202" y="65"/>
                      <a:pt x="165" y="66"/>
                    </a:cubicBezTo>
                    <a:cubicBezTo>
                      <a:pt x="128" y="67"/>
                      <a:pt x="76" y="59"/>
                      <a:pt x="51" y="57"/>
                    </a:cubicBezTo>
                    <a:cubicBezTo>
                      <a:pt x="26" y="55"/>
                      <a:pt x="23" y="52"/>
                      <a:pt x="15" y="54"/>
                    </a:cubicBezTo>
                    <a:cubicBezTo>
                      <a:pt x="7" y="56"/>
                      <a:pt x="4" y="63"/>
                      <a:pt x="3" y="69"/>
                    </a:cubicBezTo>
                    <a:cubicBezTo>
                      <a:pt x="2" y="75"/>
                      <a:pt x="0" y="88"/>
                      <a:pt x="9" y="93"/>
                    </a:cubicBezTo>
                    <a:cubicBezTo>
                      <a:pt x="18" y="98"/>
                      <a:pt x="22" y="99"/>
                      <a:pt x="54" y="102"/>
                    </a:cubicBezTo>
                    <a:cubicBezTo>
                      <a:pt x="86" y="105"/>
                      <a:pt x="151" y="115"/>
                      <a:pt x="198" y="111"/>
                    </a:cubicBezTo>
                    <a:cubicBezTo>
                      <a:pt x="245" y="107"/>
                      <a:pt x="307" y="84"/>
                      <a:pt x="336" y="75"/>
                    </a:cubicBezTo>
                    <a:cubicBezTo>
                      <a:pt x="365" y="66"/>
                      <a:pt x="365" y="65"/>
                      <a:pt x="375" y="54"/>
                    </a:cubicBezTo>
                    <a:cubicBezTo>
                      <a:pt x="385" y="43"/>
                      <a:pt x="392" y="26"/>
                      <a:pt x="402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</p:grpSp>
        <p:grpSp>
          <p:nvGrpSpPr>
            <p:cNvPr id="1034" name="Group 30"/>
            <p:cNvGrpSpPr>
              <a:grpSpLocks/>
            </p:cNvGrpSpPr>
            <p:nvPr/>
          </p:nvGrpSpPr>
          <p:grpSpPr bwMode="auto">
            <a:xfrm>
              <a:off x="0" y="4080"/>
              <a:ext cx="5776" cy="87"/>
              <a:chOff x="0" y="4185"/>
              <a:chExt cx="5776" cy="87"/>
            </a:xfrm>
          </p:grpSpPr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4041" y="4200"/>
                <a:ext cx="1735" cy="72"/>
              </a:xfrm>
              <a:custGeom>
                <a:avLst/>
                <a:gdLst/>
                <a:ahLst/>
                <a:cxnLst>
                  <a:cxn ang="0">
                    <a:pos x="165" y="6"/>
                  </a:cxn>
                  <a:cxn ang="0">
                    <a:pos x="450" y="3"/>
                  </a:cxn>
                  <a:cxn ang="0">
                    <a:pos x="714" y="12"/>
                  </a:cxn>
                  <a:cxn ang="0">
                    <a:pos x="957" y="24"/>
                  </a:cxn>
                  <a:cxn ang="0">
                    <a:pos x="1173" y="24"/>
                  </a:cxn>
                  <a:cxn ang="0">
                    <a:pos x="1473" y="15"/>
                  </a:cxn>
                  <a:cxn ang="0">
                    <a:pos x="1617" y="0"/>
                  </a:cxn>
                  <a:cxn ang="0">
                    <a:pos x="1719" y="15"/>
                  </a:cxn>
                  <a:cxn ang="0">
                    <a:pos x="1716" y="66"/>
                  </a:cxn>
                  <a:cxn ang="0">
                    <a:pos x="1632" y="51"/>
                  </a:cxn>
                  <a:cxn ang="0">
                    <a:pos x="1407" y="51"/>
                  </a:cxn>
                  <a:cxn ang="0">
                    <a:pos x="1191" y="48"/>
                  </a:cxn>
                  <a:cxn ang="0">
                    <a:pos x="870" y="60"/>
                  </a:cxn>
                  <a:cxn ang="0">
                    <a:pos x="492" y="48"/>
                  </a:cxn>
                  <a:cxn ang="0">
                    <a:pos x="291" y="27"/>
                  </a:cxn>
                  <a:cxn ang="0">
                    <a:pos x="21" y="36"/>
                  </a:cxn>
                  <a:cxn ang="0">
                    <a:pos x="165" y="6"/>
                  </a:cxn>
                </a:cxnLst>
                <a:rect l="0" t="0" r="r" b="b"/>
                <a:pathLst>
                  <a:path w="1735" h="72">
                    <a:moveTo>
                      <a:pt x="165" y="6"/>
                    </a:moveTo>
                    <a:cubicBezTo>
                      <a:pt x="236" y="1"/>
                      <a:pt x="359" y="2"/>
                      <a:pt x="450" y="3"/>
                    </a:cubicBezTo>
                    <a:cubicBezTo>
                      <a:pt x="541" y="4"/>
                      <a:pt x="630" y="9"/>
                      <a:pt x="714" y="12"/>
                    </a:cubicBezTo>
                    <a:cubicBezTo>
                      <a:pt x="798" y="15"/>
                      <a:pt x="881" y="22"/>
                      <a:pt x="957" y="24"/>
                    </a:cubicBezTo>
                    <a:cubicBezTo>
                      <a:pt x="1033" y="26"/>
                      <a:pt x="1087" y="25"/>
                      <a:pt x="1173" y="24"/>
                    </a:cubicBezTo>
                    <a:cubicBezTo>
                      <a:pt x="1259" y="23"/>
                      <a:pt x="1399" y="19"/>
                      <a:pt x="1473" y="15"/>
                    </a:cubicBezTo>
                    <a:cubicBezTo>
                      <a:pt x="1547" y="11"/>
                      <a:pt x="1576" y="0"/>
                      <a:pt x="1617" y="0"/>
                    </a:cubicBezTo>
                    <a:cubicBezTo>
                      <a:pt x="1658" y="0"/>
                      <a:pt x="1703" y="4"/>
                      <a:pt x="1719" y="15"/>
                    </a:cubicBezTo>
                    <a:cubicBezTo>
                      <a:pt x="1735" y="26"/>
                      <a:pt x="1730" y="60"/>
                      <a:pt x="1716" y="66"/>
                    </a:cubicBezTo>
                    <a:cubicBezTo>
                      <a:pt x="1702" y="72"/>
                      <a:pt x="1683" y="53"/>
                      <a:pt x="1632" y="51"/>
                    </a:cubicBezTo>
                    <a:cubicBezTo>
                      <a:pt x="1581" y="49"/>
                      <a:pt x="1480" y="51"/>
                      <a:pt x="1407" y="51"/>
                    </a:cubicBezTo>
                    <a:cubicBezTo>
                      <a:pt x="1334" y="51"/>
                      <a:pt x="1280" y="47"/>
                      <a:pt x="1191" y="48"/>
                    </a:cubicBezTo>
                    <a:cubicBezTo>
                      <a:pt x="1102" y="49"/>
                      <a:pt x="986" y="60"/>
                      <a:pt x="870" y="60"/>
                    </a:cubicBezTo>
                    <a:cubicBezTo>
                      <a:pt x="754" y="60"/>
                      <a:pt x="588" y="53"/>
                      <a:pt x="492" y="48"/>
                    </a:cubicBezTo>
                    <a:cubicBezTo>
                      <a:pt x="396" y="43"/>
                      <a:pt x="369" y="29"/>
                      <a:pt x="291" y="27"/>
                    </a:cubicBezTo>
                    <a:cubicBezTo>
                      <a:pt x="213" y="25"/>
                      <a:pt x="42" y="39"/>
                      <a:pt x="21" y="36"/>
                    </a:cubicBezTo>
                    <a:cubicBezTo>
                      <a:pt x="0" y="33"/>
                      <a:pt x="94" y="11"/>
                      <a:pt x="165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1727" y="4191"/>
                <a:ext cx="2655" cy="60"/>
              </a:xfrm>
              <a:custGeom>
                <a:avLst/>
                <a:gdLst/>
                <a:ahLst/>
                <a:cxnLst>
                  <a:cxn ang="0">
                    <a:pos x="2641" y="6"/>
                  </a:cxn>
                  <a:cxn ang="0">
                    <a:pos x="2620" y="30"/>
                  </a:cxn>
                  <a:cxn ang="0">
                    <a:pos x="2368" y="45"/>
                  </a:cxn>
                  <a:cxn ang="0">
                    <a:pos x="2023" y="60"/>
                  </a:cxn>
                  <a:cxn ang="0">
                    <a:pos x="1786" y="48"/>
                  </a:cxn>
                  <a:cxn ang="0">
                    <a:pos x="1525" y="36"/>
                  </a:cxn>
                  <a:cxn ang="0">
                    <a:pos x="1195" y="45"/>
                  </a:cxn>
                  <a:cxn ang="0">
                    <a:pos x="817" y="39"/>
                  </a:cxn>
                  <a:cxn ang="0">
                    <a:pos x="499" y="27"/>
                  </a:cxn>
                  <a:cxn ang="0">
                    <a:pos x="136" y="39"/>
                  </a:cxn>
                  <a:cxn ang="0">
                    <a:pos x="10" y="33"/>
                  </a:cxn>
                  <a:cxn ang="0">
                    <a:pos x="76" y="24"/>
                  </a:cxn>
                  <a:cxn ang="0">
                    <a:pos x="310" y="18"/>
                  </a:cxn>
                  <a:cxn ang="0">
                    <a:pos x="544" y="0"/>
                  </a:cxn>
                  <a:cxn ang="0">
                    <a:pos x="853" y="21"/>
                  </a:cxn>
                  <a:cxn ang="0">
                    <a:pos x="1114" y="21"/>
                  </a:cxn>
                  <a:cxn ang="0">
                    <a:pos x="1399" y="3"/>
                  </a:cxn>
                  <a:cxn ang="0">
                    <a:pos x="1588" y="9"/>
                  </a:cxn>
                  <a:cxn ang="0">
                    <a:pos x="1807" y="21"/>
                  </a:cxn>
                  <a:cxn ang="0">
                    <a:pos x="2035" y="12"/>
                  </a:cxn>
                  <a:cxn ang="0">
                    <a:pos x="2290" y="18"/>
                  </a:cxn>
                  <a:cxn ang="0">
                    <a:pos x="2596" y="3"/>
                  </a:cxn>
                  <a:cxn ang="0">
                    <a:pos x="2641" y="6"/>
                  </a:cxn>
                </a:cxnLst>
                <a:rect l="0" t="0" r="r" b="b"/>
                <a:pathLst>
                  <a:path w="2655" h="60">
                    <a:moveTo>
                      <a:pt x="2641" y="6"/>
                    </a:moveTo>
                    <a:lnTo>
                      <a:pt x="2620" y="30"/>
                    </a:lnTo>
                    <a:cubicBezTo>
                      <a:pt x="2575" y="36"/>
                      <a:pt x="2467" y="40"/>
                      <a:pt x="2368" y="45"/>
                    </a:cubicBezTo>
                    <a:cubicBezTo>
                      <a:pt x="2269" y="50"/>
                      <a:pt x="2120" y="60"/>
                      <a:pt x="2023" y="60"/>
                    </a:cubicBezTo>
                    <a:cubicBezTo>
                      <a:pt x="1926" y="60"/>
                      <a:pt x="1869" y="52"/>
                      <a:pt x="1786" y="48"/>
                    </a:cubicBezTo>
                    <a:cubicBezTo>
                      <a:pt x="1703" y="44"/>
                      <a:pt x="1623" y="36"/>
                      <a:pt x="1525" y="36"/>
                    </a:cubicBezTo>
                    <a:cubicBezTo>
                      <a:pt x="1427" y="36"/>
                      <a:pt x="1313" y="44"/>
                      <a:pt x="1195" y="45"/>
                    </a:cubicBezTo>
                    <a:cubicBezTo>
                      <a:pt x="1077" y="46"/>
                      <a:pt x="933" y="42"/>
                      <a:pt x="817" y="39"/>
                    </a:cubicBezTo>
                    <a:cubicBezTo>
                      <a:pt x="701" y="36"/>
                      <a:pt x="612" y="27"/>
                      <a:pt x="499" y="27"/>
                    </a:cubicBezTo>
                    <a:cubicBezTo>
                      <a:pt x="386" y="27"/>
                      <a:pt x="217" y="38"/>
                      <a:pt x="136" y="39"/>
                    </a:cubicBezTo>
                    <a:cubicBezTo>
                      <a:pt x="55" y="40"/>
                      <a:pt x="20" y="36"/>
                      <a:pt x="10" y="33"/>
                    </a:cubicBezTo>
                    <a:cubicBezTo>
                      <a:pt x="0" y="30"/>
                      <a:pt x="26" y="27"/>
                      <a:pt x="76" y="24"/>
                    </a:cubicBezTo>
                    <a:cubicBezTo>
                      <a:pt x="126" y="21"/>
                      <a:pt x="232" y="22"/>
                      <a:pt x="310" y="18"/>
                    </a:cubicBezTo>
                    <a:cubicBezTo>
                      <a:pt x="388" y="14"/>
                      <a:pt x="454" y="0"/>
                      <a:pt x="544" y="0"/>
                    </a:cubicBezTo>
                    <a:cubicBezTo>
                      <a:pt x="634" y="0"/>
                      <a:pt x="758" y="18"/>
                      <a:pt x="853" y="21"/>
                    </a:cubicBezTo>
                    <a:cubicBezTo>
                      <a:pt x="948" y="24"/>
                      <a:pt x="1023" y="24"/>
                      <a:pt x="1114" y="21"/>
                    </a:cubicBezTo>
                    <a:cubicBezTo>
                      <a:pt x="1205" y="18"/>
                      <a:pt x="1320" y="5"/>
                      <a:pt x="1399" y="3"/>
                    </a:cubicBezTo>
                    <a:cubicBezTo>
                      <a:pt x="1478" y="1"/>
                      <a:pt x="1520" y="6"/>
                      <a:pt x="1588" y="9"/>
                    </a:cubicBezTo>
                    <a:cubicBezTo>
                      <a:pt x="1656" y="12"/>
                      <a:pt x="1733" y="21"/>
                      <a:pt x="1807" y="21"/>
                    </a:cubicBezTo>
                    <a:cubicBezTo>
                      <a:pt x="1881" y="21"/>
                      <a:pt x="1955" y="12"/>
                      <a:pt x="2035" y="12"/>
                    </a:cubicBezTo>
                    <a:cubicBezTo>
                      <a:pt x="2115" y="12"/>
                      <a:pt x="2197" y="19"/>
                      <a:pt x="2290" y="18"/>
                    </a:cubicBezTo>
                    <a:cubicBezTo>
                      <a:pt x="2383" y="17"/>
                      <a:pt x="2537" y="5"/>
                      <a:pt x="2596" y="3"/>
                    </a:cubicBezTo>
                    <a:cubicBezTo>
                      <a:pt x="2655" y="1"/>
                      <a:pt x="2651" y="3"/>
                      <a:pt x="2641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0" y="4185"/>
                <a:ext cx="2041" cy="62"/>
              </a:xfrm>
              <a:custGeom>
                <a:avLst/>
                <a:gdLst/>
                <a:ahLst/>
                <a:cxnLst>
                  <a:cxn ang="0">
                    <a:pos x="1893" y="39"/>
                  </a:cxn>
                  <a:cxn ang="0">
                    <a:pos x="1578" y="45"/>
                  </a:cxn>
                  <a:cxn ang="0">
                    <a:pos x="1011" y="60"/>
                  </a:cxn>
                  <a:cxn ang="0">
                    <a:pos x="438" y="57"/>
                  </a:cxn>
                  <a:cxn ang="0">
                    <a:pos x="0" y="36"/>
                  </a:cxn>
                  <a:cxn ang="0">
                    <a:pos x="0" y="3"/>
                  </a:cxn>
                  <a:cxn ang="0">
                    <a:pos x="210" y="18"/>
                  </a:cxn>
                  <a:cxn ang="0">
                    <a:pos x="474" y="21"/>
                  </a:cxn>
                  <a:cxn ang="0">
                    <a:pos x="678" y="9"/>
                  </a:cxn>
                  <a:cxn ang="0">
                    <a:pos x="897" y="9"/>
                  </a:cxn>
                  <a:cxn ang="0">
                    <a:pos x="1167" y="30"/>
                  </a:cxn>
                  <a:cxn ang="0">
                    <a:pos x="1500" y="24"/>
                  </a:cxn>
                  <a:cxn ang="0">
                    <a:pos x="1758" y="3"/>
                  </a:cxn>
                  <a:cxn ang="0">
                    <a:pos x="1938" y="18"/>
                  </a:cxn>
                  <a:cxn ang="0">
                    <a:pos x="2034" y="33"/>
                  </a:cxn>
                  <a:cxn ang="0">
                    <a:pos x="1893" y="39"/>
                  </a:cxn>
                </a:cxnLst>
                <a:rect l="0" t="0" r="r" b="b"/>
                <a:pathLst>
                  <a:path w="2041" h="62">
                    <a:moveTo>
                      <a:pt x="1893" y="39"/>
                    </a:moveTo>
                    <a:cubicBezTo>
                      <a:pt x="1817" y="41"/>
                      <a:pt x="1725" y="42"/>
                      <a:pt x="1578" y="45"/>
                    </a:cubicBezTo>
                    <a:cubicBezTo>
                      <a:pt x="1431" y="48"/>
                      <a:pt x="1201" y="58"/>
                      <a:pt x="1011" y="60"/>
                    </a:cubicBezTo>
                    <a:cubicBezTo>
                      <a:pt x="821" y="62"/>
                      <a:pt x="606" y="61"/>
                      <a:pt x="438" y="57"/>
                    </a:cubicBezTo>
                    <a:cubicBezTo>
                      <a:pt x="270" y="53"/>
                      <a:pt x="73" y="45"/>
                      <a:pt x="0" y="36"/>
                    </a:cubicBezTo>
                    <a:lnTo>
                      <a:pt x="0" y="3"/>
                    </a:lnTo>
                    <a:cubicBezTo>
                      <a:pt x="35" y="0"/>
                      <a:pt x="131" y="15"/>
                      <a:pt x="210" y="18"/>
                    </a:cubicBezTo>
                    <a:cubicBezTo>
                      <a:pt x="289" y="21"/>
                      <a:pt x="396" y="22"/>
                      <a:pt x="474" y="21"/>
                    </a:cubicBezTo>
                    <a:cubicBezTo>
                      <a:pt x="552" y="20"/>
                      <a:pt x="608" y="11"/>
                      <a:pt x="678" y="9"/>
                    </a:cubicBezTo>
                    <a:cubicBezTo>
                      <a:pt x="748" y="7"/>
                      <a:pt x="816" y="6"/>
                      <a:pt x="897" y="9"/>
                    </a:cubicBezTo>
                    <a:cubicBezTo>
                      <a:pt x="978" y="12"/>
                      <a:pt x="1067" y="28"/>
                      <a:pt x="1167" y="30"/>
                    </a:cubicBezTo>
                    <a:cubicBezTo>
                      <a:pt x="1267" y="32"/>
                      <a:pt x="1402" y="28"/>
                      <a:pt x="1500" y="24"/>
                    </a:cubicBezTo>
                    <a:cubicBezTo>
                      <a:pt x="1598" y="20"/>
                      <a:pt x="1685" y="4"/>
                      <a:pt x="1758" y="3"/>
                    </a:cubicBezTo>
                    <a:cubicBezTo>
                      <a:pt x="1831" y="2"/>
                      <a:pt x="1892" y="13"/>
                      <a:pt x="1938" y="18"/>
                    </a:cubicBezTo>
                    <a:cubicBezTo>
                      <a:pt x="1984" y="23"/>
                      <a:pt x="2041" y="30"/>
                      <a:pt x="2034" y="33"/>
                    </a:cubicBezTo>
                    <a:cubicBezTo>
                      <a:pt x="2027" y="36"/>
                      <a:pt x="1969" y="37"/>
                      <a:pt x="1893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8BF542BD-2EC7-40FB-8547-CA2E3B8D23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32" name="Picture 36" descr="Sunat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9563" y="0"/>
            <a:ext cx="12144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3655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smtClean="0"/>
              <a:t>Registro de Contribuyentes: Registro de empresarios y profesionales</a:t>
            </a:r>
          </a:p>
        </p:txBody>
      </p:sp>
      <p:sp>
        <p:nvSpPr>
          <p:cNvPr id="14338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smtClean="0"/>
              <a:t>SUNAT-Superintendencia Nacional de Aduanas y de Administración Tributaria</a:t>
            </a:r>
          </a:p>
          <a:p>
            <a:r>
              <a:rPr lang="es-PE" smtClean="0"/>
              <a:t>PERU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Información sobre actividades económicas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2133600"/>
            <a:ext cx="4171950" cy="4114800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es-PE" dirty="0" smtClean="0"/>
              <a:t>El contribuyente puede declarar hasta 3 actividades económicas.</a:t>
            </a:r>
          </a:p>
          <a:p>
            <a:pPr algn="just">
              <a:defRPr/>
            </a:pPr>
            <a:r>
              <a:rPr lang="es-PE" dirty="0" smtClean="0"/>
              <a:t>Se utiliza la CIIU </a:t>
            </a:r>
            <a:r>
              <a:rPr lang="es-PE" dirty="0" err="1" smtClean="0"/>
              <a:t>Rev</a:t>
            </a:r>
            <a:r>
              <a:rPr lang="es-PE" dirty="0" smtClean="0"/>
              <a:t> 3.0</a:t>
            </a:r>
          </a:p>
          <a:p>
            <a:pPr algn="just">
              <a:defRPr/>
            </a:pPr>
            <a:r>
              <a:rPr lang="es-PE" dirty="0" smtClean="0"/>
              <a:t>Se está en vía de implementación la CIIU Rev. 4.0 conjuntamente con una CLANAE perfilada para Perú.</a:t>
            </a:r>
          </a:p>
          <a:p>
            <a:pPr algn="just">
              <a:defRPr/>
            </a:pPr>
            <a:r>
              <a:rPr lang="es-PE" dirty="0" smtClean="0"/>
              <a:t>Esta información se utiliza para realizar fiscalización sectorial.</a:t>
            </a:r>
            <a:endParaRPr lang="es-PE" dirty="0"/>
          </a:p>
        </p:txBody>
      </p:sp>
      <p:pic>
        <p:nvPicPr>
          <p:cNvPr id="23555" name="Picture 2" descr="http://t3.gstatic.com/images?q=tbn:ANd9GcRSXSXB1Qh3nGpFb4uyuWa6PZ375Ze4i1FTHWWklIKsiIcxiy1W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143125"/>
            <a:ext cx="2928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4.bp.blogspot.com/-oHzH3TjUBzQ/UWUI8vV3prI/AAAAAAAAABE/6KIVX1pkMOE/s1600/f72b032df9535ef173eefcefbaeb36a9_int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071938"/>
            <a:ext cx="30003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Información sobre obligaciones fiscales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2071688"/>
            <a:ext cx="5386388" cy="4643437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es-PE" sz="1200" dirty="0" smtClean="0"/>
              <a:t>Las principales obligaciones tributarias señaladas por el Código Tributario son las siguientes: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200" dirty="0" smtClean="0"/>
              <a:t>Inscribirse en el RUC y actualizar su información cuando la Administración Tributaria lo requiera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200" dirty="0" smtClean="0"/>
              <a:t>Acreditar su inscripción cuando la Administración Tributaria lo requiera.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200" dirty="0" smtClean="0"/>
              <a:t>Emitir u otorgar comprobantes de pago.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200" dirty="0" smtClean="0"/>
              <a:t>Llevar libros de contabilidad físicos o virtuales.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200" dirty="0" smtClean="0"/>
              <a:t>Presentar y pagar sus tributos.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200" dirty="0" smtClean="0"/>
              <a:t>Permitir el control de la Administración Tributaria, tanto de sus libros como de cualquier información relevante.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200" dirty="0" smtClean="0"/>
              <a:t>Proporcionar a la Administración tributaria información propia o de terceros cuando ésta lo requiera.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ES_tradnl" sz="1200" dirty="0" smtClean="0"/>
              <a:t>Almacenar, archivar y conservar los libros y registros, llevados de manera manual, mecanizada o electrónica.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ES_tradnl" sz="1200" dirty="0" smtClean="0"/>
              <a:t>Concurrir a las oficinas de la Administración Tributaria cuando su presencia sea requerida 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200" dirty="0" smtClean="0"/>
              <a:t>Guardar absoluta reserva de la información a la que hayan tenido acceso, relacionada a terceros independientes como consecuencia de la aplicación de las normas de precios de transferencia.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ES_tradnl" sz="1200" dirty="0" smtClean="0"/>
              <a:t>Permitir la instalación de los sistemas informáticos, equipos u otros medios utilizados para el control tributario proporcionados por SUNAT.</a:t>
            </a:r>
          </a:p>
        </p:txBody>
      </p:sp>
      <p:pic>
        <p:nvPicPr>
          <p:cNvPr id="24579" name="Picture 2" descr="http://2.bp.blogspot.com/-KFIAVQ3aBtw/T_UXxcBzdxI/AAAAAAAAAEM/bMh6Kv-utxI/s1600/remuneraciones+de+zonas+extremas++EL+RINCON+TRIBUTAR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3929063"/>
            <a:ext cx="29051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actualicese.com/_ig/img/fotos/impuestos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162175"/>
            <a:ext cx="2976563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PE" dirty="0" smtClean="0"/>
              <a:t>Gracias</a:t>
            </a:r>
            <a:endParaRPr lang="es-PE" dirty="0"/>
          </a:p>
        </p:txBody>
      </p:sp>
      <p:sp>
        <p:nvSpPr>
          <p:cNvPr id="25602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Preliminares</a:t>
            </a:r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685800" y="2643188"/>
            <a:ext cx="7772400" cy="3605212"/>
          </a:xfrm>
        </p:spPr>
        <p:txBody>
          <a:bodyPr/>
          <a:lstStyle/>
          <a:p>
            <a:pPr lvl="1"/>
            <a:r>
              <a:rPr lang="es-PE" smtClean="0"/>
              <a:t>Mantenimiento del registro.</a:t>
            </a:r>
          </a:p>
          <a:p>
            <a:pPr lvl="1"/>
            <a:r>
              <a:rPr lang="es-PE" smtClean="0"/>
              <a:t>Información sobre actividades económicas</a:t>
            </a:r>
          </a:p>
          <a:p>
            <a:pPr lvl="1"/>
            <a:r>
              <a:rPr lang="es-PE" smtClean="0"/>
              <a:t>Información sobre obligaciones fiscales</a:t>
            </a:r>
          </a:p>
          <a:p>
            <a:endParaRPr lang="es-PE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Mantenimiento del registro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857375"/>
            <a:ext cx="4814888" cy="5000625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es-PE" dirty="0" smtClean="0"/>
              <a:t>En principio, el registro de empresarios y profesionales es el mismo del RUC; sólo se diferencian por el “tipo de contribuyente” y la afectación de tributos.</a:t>
            </a:r>
          </a:p>
          <a:p>
            <a:pPr algn="just">
              <a:defRPr/>
            </a:pPr>
            <a:r>
              <a:rPr lang="es-PE" dirty="0" smtClean="0"/>
              <a:t>El mantenimiento, o actualización del RUC, se realiza cuando el contribuyente renueva algún dato que es propio del registro: se mudó de domicilio fiscal, lo declara, cambió su número de celular, lo declara, tiene una actividad económica adicional, lo declara.</a:t>
            </a:r>
          </a:p>
          <a:p>
            <a:pPr algn="just">
              <a:defRPr/>
            </a:pPr>
            <a:endParaRPr lang="es-PE" dirty="0" smtClean="0"/>
          </a:p>
          <a:p>
            <a:pPr algn="just">
              <a:buFontTx/>
              <a:buNone/>
              <a:defRPr/>
            </a:pPr>
            <a:endParaRPr lang="es-PE" dirty="0" smtClean="0"/>
          </a:p>
          <a:p>
            <a:pPr algn="just">
              <a:defRPr/>
            </a:pPr>
            <a:endParaRPr lang="es-PE" dirty="0" smtClean="0"/>
          </a:p>
          <a:p>
            <a:pPr algn="just">
              <a:buFontTx/>
              <a:buNone/>
              <a:defRPr/>
            </a:pPr>
            <a:endParaRPr lang="es-PE" dirty="0"/>
          </a:p>
        </p:txBody>
      </p:sp>
      <p:pic>
        <p:nvPicPr>
          <p:cNvPr id="16387" name="Picture 2" descr="http://www.aforeazteca.com.mx/aforeAzteca/imagenes/img_contenido/foto_modificacion_da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643313"/>
            <a:ext cx="31432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Mantenimiento del Registro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2133600"/>
            <a:ext cx="4100513" cy="4114800"/>
          </a:xfrm>
        </p:spPr>
        <p:txBody>
          <a:bodyPr>
            <a:normAutofit fontScale="62500" lnSpcReduction="20000"/>
          </a:bodyPr>
          <a:lstStyle/>
          <a:p>
            <a:pPr algn="just">
              <a:defRPr/>
            </a:pPr>
            <a:r>
              <a:rPr lang="es-PE" dirty="0" smtClean="0"/>
              <a:t>El RUC es netamente un registro “auto declarativo”. Es decir, precisa de la declaración del contribuyente para su actualización.</a:t>
            </a:r>
          </a:p>
          <a:p>
            <a:pPr algn="just">
              <a:defRPr/>
            </a:pPr>
            <a:r>
              <a:rPr lang="es-PE" dirty="0" smtClean="0"/>
              <a:t>En la actualidad, se está trabajando un nuevo proyecto denominado “Proyecto de Control del Cumplimiento” con el cual se genere un registro auto actualizable con datos externos propios del contribuyente.</a:t>
            </a:r>
          </a:p>
          <a:p>
            <a:pPr>
              <a:defRPr/>
            </a:pPr>
            <a:endParaRPr lang="es-PE" dirty="0"/>
          </a:p>
        </p:txBody>
      </p:sp>
      <p:pic>
        <p:nvPicPr>
          <p:cNvPr id="17411" name="Picture 2" descr="http://enlacenacional.com/wp-content/2011/08/declaracion-jur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428875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Mantenimiento del Registro</a:t>
            </a:r>
          </a:p>
        </p:txBody>
      </p:sp>
      <p:graphicFrame>
        <p:nvGraphicFramePr>
          <p:cNvPr id="6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0" y="1774825"/>
          <a:ext cx="8892480" cy="482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Mantenimiento del Registro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940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Mantenimiento del Registro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500" y="1857375"/>
            <a:ext cx="4143375" cy="3724275"/>
          </a:xfrm>
        </p:spPr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es-PE" dirty="0" smtClean="0"/>
              <a:t>Caso de Éxito : Constitución de Empresas Electrónico-Interconexión de los Sistemas de Información del Colegio de Notarios de Lima, SUNARP, RENIEC, SUNAT y PCM.</a:t>
            </a:r>
          </a:p>
          <a:p>
            <a:pPr>
              <a:defRPr/>
            </a:pPr>
            <a:endParaRPr lang="es-PE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071688"/>
            <a:ext cx="35433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Mantenimiento del registro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463" y="2471738"/>
            <a:ext cx="6538912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85813" y="1857375"/>
            <a:ext cx="7858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PE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Esquema de Acceso al Servicio Web del RUC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Mantenimiento del Registro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570163"/>
            <a:ext cx="832326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71500" y="1857375"/>
            <a:ext cx="7858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PE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Integración</a:t>
            </a:r>
            <a:r>
              <a:rPr lang="es-PE" dirty="0">
                <a:cs typeface="+mn-cs"/>
              </a:rPr>
              <a:t> </a:t>
            </a:r>
            <a:r>
              <a:rPr lang="es-PE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y conexión con otras bases de datos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gistro de Contribuyentes">
  <a:themeElements>
    <a:clrScheme name="Tema de Office 1">
      <a:dk1>
        <a:srgbClr val="545472"/>
      </a:dk1>
      <a:lt1>
        <a:srgbClr val="FFFFFF"/>
      </a:lt1>
      <a:dk2>
        <a:srgbClr val="892D5B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CCCCFF"/>
      </a:hlink>
      <a:folHlink>
        <a:srgbClr val="D9D9E5"/>
      </a:folHlink>
    </a:clrScheme>
    <a:fontScheme name="Tema de Offic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ma de Office 1">
        <a:dk1>
          <a:srgbClr val="545472"/>
        </a:dk1>
        <a:lt1>
          <a:srgbClr val="FFFFFF"/>
        </a:lt1>
        <a:dk2>
          <a:srgbClr val="892D5B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CCCCFF"/>
        </a:hlink>
        <a:folHlink>
          <a:srgbClr val="D9D9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B7B7FF"/>
        </a:hlink>
        <a:folHlink>
          <a:srgbClr val="BCD8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9DC6D5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CCDFE7"/>
        </a:accent5>
        <a:accent6>
          <a:srgbClr val="CD96B1"/>
        </a:accent6>
        <a:hlink>
          <a:srgbClr val="B7B7FF"/>
        </a:hlink>
        <a:folHlink>
          <a:srgbClr val="F2D6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D5BAFC"/>
        </a:hlink>
        <a:folHlink>
          <a:srgbClr val="D7D9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FBE9BB"/>
        </a:hlink>
        <a:folHlink>
          <a:srgbClr val="CFE2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D1EC9C"/>
        </a:hlink>
        <a:folHlink>
          <a:srgbClr val="EFE5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Registro de Contribuyentes</Template>
  <TotalTime>89</TotalTime>
  <Words>410</Words>
  <Application>Microsoft Office PowerPoint</Application>
  <PresentationFormat>Presentación en pantalla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Tahoma</vt:lpstr>
      <vt:lpstr>Arial</vt:lpstr>
      <vt:lpstr>Calibri</vt:lpstr>
      <vt:lpstr>Registro de Contribuyentes</vt:lpstr>
      <vt:lpstr>Registro de Contribuyentes</vt:lpstr>
      <vt:lpstr>Registro de Contribuyentes: Registro de empresarios y profesionales</vt:lpstr>
      <vt:lpstr>Preliminares</vt:lpstr>
      <vt:lpstr>Mantenimiento del registro</vt:lpstr>
      <vt:lpstr>Mantenimiento del Registro</vt:lpstr>
      <vt:lpstr>Mantenimiento del Registro</vt:lpstr>
      <vt:lpstr>Mantenimiento del Registro</vt:lpstr>
      <vt:lpstr>Mantenimiento del Registro</vt:lpstr>
      <vt:lpstr>Mantenimiento del registro</vt:lpstr>
      <vt:lpstr>Mantenimiento del Registro</vt:lpstr>
      <vt:lpstr>Información sobre actividades económicas</vt:lpstr>
      <vt:lpstr>Información sobre obligaciones fiscales</vt:lpstr>
      <vt:lpstr>GRACIAS</vt:lpstr>
    </vt:vector>
  </TitlesOfParts>
  <Company>SUNAT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 de Contribuyentes: Registro de empresarios y profesionales</dc:title>
  <dc:creator>CFP</dc:creator>
  <cp:lastModifiedBy> </cp:lastModifiedBy>
  <cp:revision>10</cp:revision>
  <dcterms:created xsi:type="dcterms:W3CDTF">2013-08-23T01:18:46Z</dcterms:created>
  <dcterms:modified xsi:type="dcterms:W3CDTF">2013-10-28T20:08:43Z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TC010690793082</vt:lpwstr>
  </property>
</Properties>
</file>